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165CB9"/>
    <a:srgbClr val="1569B6"/>
    <a:srgbClr val="1372D2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2"/>
    <p:restoredTop sz="86405"/>
  </p:normalViewPr>
  <p:slideViewPr>
    <p:cSldViewPr snapToGrid="0">
      <p:cViewPr varScale="1">
        <p:scale>
          <a:sx n="93" d="100"/>
          <a:sy n="93" d="100"/>
        </p:scale>
        <p:origin x="240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giles\Documents\Conferences\IEDM2017\Templates\example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25510599014"/>
          <c:y val="0.0590014423872692"/>
          <c:w val="0.736142725034738"/>
          <c:h val="0.7240817195147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Sample A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12</c:v>
                </c:pt>
                <c:pt idx="3">
                  <c:v>19</c:v>
                </c:pt>
                <c:pt idx="4">
                  <c:v>28</c:v>
                </c:pt>
                <c:pt idx="5">
                  <c:v>39</c:v>
                </c:pt>
                <c:pt idx="6">
                  <c:v>52</c:v>
                </c:pt>
                <c:pt idx="7">
                  <c:v>67</c:v>
                </c:pt>
                <c:pt idx="8">
                  <c:v>84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Sample B</c:f>
              <c:strCache>
                <c:ptCount val="1"/>
                <c:pt idx="0">
                  <c:v>Sample B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star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Sheet1!$C$3:$C$11</c:f>
              <c:numCache>
                <c:formatCode>General</c:formatCode>
                <c:ptCount val="9"/>
                <c:pt idx="0">
                  <c:v>9.4</c:v>
                </c:pt>
                <c:pt idx="1">
                  <c:v>12.7</c:v>
                </c:pt>
                <c:pt idx="2">
                  <c:v>18.2</c:v>
                </c:pt>
                <c:pt idx="3">
                  <c:v>25.9</c:v>
                </c:pt>
                <c:pt idx="4">
                  <c:v>35.8</c:v>
                </c:pt>
                <c:pt idx="5">
                  <c:v>47.9</c:v>
                </c:pt>
                <c:pt idx="6">
                  <c:v>62.2</c:v>
                </c:pt>
                <c:pt idx="7">
                  <c:v>78.7</c:v>
                </c:pt>
                <c:pt idx="8">
                  <c:v>97.4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Sample C</c:v>
                </c:pt>
              </c:strCache>
            </c:strRef>
          </c:tx>
          <c:spPr>
            <a:ln w="38100" cap="rnd" cmpd="sng" algn="ctr">
              <a:solidFill>
                <a:srgbClr val="006600"/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rgbClr val="006600"/>
              </a:solidFill>
              <a:ln w="9525" cap="flat" cmpd="sng" algn="ctr">
                <a:solidFill>
                  <a:srgbClr val="006600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Sheet1!$D$3:$D$11</c:f>
              <c:numCache>
                <c:formatCode>General</c:formatCode>
                <c:ptCount val="9"/>
                <c:pt idx="0">
                  <c:v>15.34</c:v>
                </c:pt>
                <c:pt idx="1">
                  <c:v>18.97</c:v>
                </c:pt>
                <c:pt idx="2">
                  <c:v>25.02</c:v>
                </c:pt>
                <c:pt idx="3">
                  <c:v>33.49</c:v>
                </c:pt>
                <c:pt idx="4">
                  <c:v>44.38</c:v>
                </c:pt>
                <c:pt idx="5">
                  <c:v>57.69</c:v>
                </c:pt>
                <c:pt idx="6">
                  <c:v>73.42</c:v>
                </c:pt>
                <c:pt idx="7">
                  <c:v>91.57</c:v>
                </c:pt>
                <c:pt idx="8">
                  <c:v>112.14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68544"/>
        <c:axId val="115217536"/>
      </c:scatterChart>
      <c:valAx>
        <c:axId val="9546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tr-TR"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X-Axis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15217536"/>
        <c:crosses val="autoZero"/>
        <c:crossBetween val="midCat"/>
        <c:majorUnit val="2"/>
      </c:valAx>
      <c:valAx>
        <c:axId val="115217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tr-TR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Y-Axis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104862528284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5468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0742724083"/>
          <c:y val="0.0846466151190561"/>
          <c:w val="0.304841411340723"/>
          <c:h val="0.269145208200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r-TR"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3652926-f806-46c8-bb79-2d3087f5e1a2}"/>
      </c:ext>
    </c:extLst>
  </c:chart>
  <c:spPr>
    <a:solidFill>
      <a:schemeClr val="bg1">
        <a:alpha val="83000"/>
      </a:schemeClr>
    </a:solidFill>
    <a:ln w="9525" cap="flat" cmpd="sng" algn="ctr">
      <a:noFill/>
      <a:round/>
    </a:ln>
    <a:effectLst/>
  </c:spPr>
  <c:txPr>
    <a:bodyPr/>
    <a:lstStyle/>
    <a:p>
      <a:pPr>
        <a:defRPr lang="tr-TR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338B3-B0BD-4149-8CBF-2918C3A37575}" type="datetimeFigureOut">
              <a:rPr lang="tr-TR" smtClean="0"/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solidFill>
            <a:srgbClr val="2E75B6"/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6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419B-A618-0344-8D76-C9386D8D0548}" type="slidenum">
              <a:rPr lang="tr-TR" smtClean="0"/>
            </a:fld>
            <a:endParaRPr lang="tr-TR"/>
          </a:p>
        </p:txBody>
      </p:sp>
      <p:sp>
        <p:nvSpPr>
          <p:cNvPr id="7" name="Başlık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Wingdings" panose="05000000000000000000" pitchFamily="2" charset="2"/>
              <a:buChar char="q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0419B-A618-0344-8D76-C9386D8D0548}" type="slidenum">
              <a:rPr lang="tr-TR" smtClean="0"/>
            </a:fld>
            <a:endParaRPr lang="tr-TR" dirty="0"/>
          </a:p>
        </p:txBody>
      </p:sp>
      <p:sp>
        <p:nvSpPr>
          <p:cNvPr id="7" name="Başlık Yer Tutucusu 6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2E75B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idx="1"/>
          </p:nvPr>
        </p:nvSpPr>
        <p:spPr>
          <a:xfrm>
            <a:off x="3665995" y="4697574"/>
            <a:ext cx="4278792" cy="1481433"/>
          </a:xfrm>
          <a:solidFill>
            <a:schemeClr val="bg1">
              <a:alpha val="76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Yazar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(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lar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)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ın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Adı-Soyadı</a:t>
            </a:r>
            <a:endParaRPr lang="fr-F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endParaRPr lang="fr-F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Kurum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/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Unvan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Bilgileri</a:t>
            </a:r>
            <a:endParaRPr lang="tr-T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" y="245110"/>
            <a:ext cx="1680210" cy="1237615"/>
          </a:xfrm>
          <a:prstGeom prst="rect">
            <a:avLst/>
          </a:prstGeom>
        </p:spPr>
      </p:pic>
      <p:sp>
        <p:nvSpPr>
          <p:cNvPr id="7" name="Metin Kutusu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96465" y="245110"/>
            <a:ext cx="6981190" cy="11042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US" altLang="tr-TR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XII. ASC 2026 / G</a:t>
            </a:r>
            <a:r>
              <a:rPr lang="en-US" altLang="en-US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</a:t>
            </a:r>
            <a:r>
              <a:rPr lang="en-US" altLang="tr-TR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z</a:t>
            </a:r>
            <a:endParaRPr lang="en-US" altLang="tr-TR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Ak</a:t>
            </a:r>
            <a:r>
              <a:rPr lang="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ll</a:t>
            </a:r>
            <a:r>
              <a:rPr lang="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Ş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ehirler ve S</a:t>
            </a:r>
            <a:r>
              <a:rPr lang="en-US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rd</a:t>
            </a:r>
            <a:r>
              <a:rPr lang="en-US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</a:t>
            </a:r>
            <a:r>
              <a:rPr lang="en-US" altLang="tr-T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lebilir Toplumlar</a:t>
            </a:r>
            <a:endParaRPr lang="en-US" altLang="tr-TR" sz="2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tr-TR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24-26 Kas</a:t>
            </a:r>
            <a:r>
              <a:rPr lang="" altLang="en-US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</a:t>
            </a:r>
            <a:r>
              <a:rPr lang="en-US" altLang="tr-TR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 2026</a:t>
            </a:r>
            <a:endParaRPr lang="en-US" altLang="tr-TR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108802" y="137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tr-TR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78806" y="2395369"/>
            <a:ext cx="11634388" cy="1904830"/>
          </a:xfrm>
          <a:solidFill>
            <a:schemeClr val="bg1">
              <a:alpha val="69178"/>
            </a:schemeClr>
          </a:solidFill>
          <a:effectLst>
            <a:reflection stA="99000" endPos="0" dir="5400000" sy="-100000" algn="bl" rotWithShape="0"/>
          </a:effectLst>
        </p:spPr>
        <p:txBody>
          <a:bodyPr>
            <a:normAutofit/>
          </a:bodyPr>
          <a:lstStyle/>
          <a:p>
            <a:endParaRPr lang="en-GB" sz="5000" dirty="0">
              <a:solidFill>
                <a:srgbClr val="002060"/>
              </a:solidFill>
            </a:endParaRPr>
          </a:p>
        </p:txBody>
      </p:sp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585" y="350520"/>
            <a:ext cx="2914650" cy="86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268193" y="1878169"/>
          <a:ext cx="6729735" cy="497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İyi Bir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Şekil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Örneği</a:t>
            </a:r>
            <a:endParaRPr lang="en-US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ubtitle 3"/>
          <p:cNvSpPr txBox="1"/>
          <p:nvPr/>
        </p:nvSpPr>
        <p:spPr>
          <a:xfrm>
            <a:off x="603064" y="4082076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>
                <a:solidFill>
                  <a:schemeClr val="tx2"/>
                </a:solidFill>
              </a:rPr>
              <a:t>Basit grafik - kalın, belirgin eksenler - büyük yazı tipleri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Resim 2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4" name="Resim 3" descr="combined_logos_spac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Kötü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Bir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Şekil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Örneği</a:t>
            </a:r>
            <a:endParaRPr lang="en-US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ubtitle 3"/>
          <p:cNvSpPr txBox="1"/>
          <p:nvPr/>
        </p:nvSpPr>
        <p:spPr>
          <a:xfrm>
            <a:off x="519137" y="4135987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Açık renkler, zayıf kontrast, çok küçük metin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7" y="2039801"/>
            <a:ext cx="2870792" cy="18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Sonuç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bulgularını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ayrı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satırlarda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(3-6)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özetleyin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br>
              <a:rPr lang="en-US" b="0" i="0" u="none" strike="noStrike" dirty="0">
                <a:solidFill>
                  <a:schemeClr val="tx2"/>
                </a:solidFill>
                <a:effectLst/>
              </a:rPr>
            </a:b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Dinleyicilerin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kolayca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akılda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tutabileceği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kısa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net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ifadeler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kullanın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Seviye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Seviye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Dosya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Kaydetme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4046"/>
            <a:ext cx="10663737" cy="5024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/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True Type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Yazı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Tiplerini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Dosyanıza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Dahil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Etme</a:t>
            </a:r>
            <a:endParaRPr lang="en-US" sz="2400" dirty="0">
              <a:solidFill>
                <a:schemeClr val="tx2"/>
              </a:solidFill>
            </a:endParaRPr>
          </a:p>
          <a:p>
            <a:pPr lvl="1" indent="-228600"/>
            <a:r>
              <a:rPr lang="en-US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Sırasıyla</a:t>
            </a:r>
            <a:r>
              <a:rPr lang="en-US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Kaydetme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et”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işaretleyiniz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“Embed True Type”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(True Type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et)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seçeneğini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işaretleyiniz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/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Dosyanızı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aşağıdaki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biçime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uygun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olarak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adlandırınız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:</a:t>
            </a:r>
            <a:endParaRPr lang="en-US" sz="2400" dirty="0">
              <a:solidFill>
                <a:schemeClr val="tx2"/>
              </a:solidFill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P_yazar.ppt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numarası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Bildiri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sunma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</a:t>
            </a: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5-3_Smith.ppt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Sunumla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İlgili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Genel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Bilgiler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>
              <a:spcBef>
                <a:spcPts val="2400"/>
              </a:spcBef>
            </a:pPr>
            <a:r>
              <a:rPr lang="en-US" dirty="0">
                <a:solidFill>
                  <a:srgbClr val="002060"/>
                </a:solidFill>
              </a:rPr>
              <a:t>Bu </a:t>
            </a:r>
            <a:r>
              <a:rPr lang="en-US" dirty="0" err="1">
                <a:solidFill>
                  <a:srgbClr val="002060"/>
                </a:solidFill>
              </a:rPr>
              <a:t>sunum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şablonu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Akademik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Çalışmalar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Kongresi’nde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kullanılmak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üzere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hazırlanmıştır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en-US" dirty="0">
              <a:solidFill>
                <a:srgbClr val="002060"/>
              </a:solidFill>
            </a:endParaRPr>
          </a:p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  <a:effectLst/>
              </a:rPr>
              <a:t>Sunumdaki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görseller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yüksek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çözünürlükte</a:t>
            </a:r>
            <a:r>
              <a:rPr lang="en-US" b="1" dirty="0">
                <a:solidFill>
                  <a:srgbClr val="002060"/>
                </a:solidFill>
                <a:effectLst/>
              </a:rPr>
              <a:t> (minimum 300 DPI)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olmalı</a:t>
            </a:r>
            <a:r>
              <a:rPr lang="en-US" dirty="0">
                <a:solidFill>
                  <a:srgbClr val="002060"/>
                </a:solidFill>
                <a:effectLst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boyutları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arka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sıradan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okunabilir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büyüklükte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seçilmelidir</a:t>
            </a:r>
            <a:r>
              <a:rPr lang="en-US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Oturum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saatinden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önce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salonda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/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çevrim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içi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platformda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hazır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bulununuz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 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</a:rPr>
              <a:t>Sunum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dosyanızı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o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turumunuz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başlamadan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önce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flash </a:t>
            </a:r>
            <a:r>
              <a:rPr lang="en-US" b="1" i="0" u="none" strike="noStrike" dirty="0" err="1">
                <a:solidFill>
                  <a:srgbClr val="002060"/>
                </a:solidFill>
                <a:effectLst/>
              </a:rPr>
              <a:t>sürücüyle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i="0" u="none" strike="noStrike" dirty="0" err="1">
                <a:solidFill>
                  <a:srgbClr val="002060"/>
                </a:solidFill>
                <a:effectLst/>
              </a:rPr>
              <a:t>kontrol</a:t>
            </a:r>
            <a:r>
              <a:rPr lang="en-US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i="0" u="none" strike="noStrike" dirty="0" err="1">
                <a:solidFill>
                  <a:srgbClr val="002060"/>
                </a:solidFill>
                <a:effectLst/>
              </a:rPr>
              <a:t>masasına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getirmeniz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sisteme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yükleyerek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kontrolleri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yapmanız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gerekmektedir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Sunumla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İlgili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Genel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Bilgiler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  <a:effectLst/>
              </a:rPr>
              <a:t>Oturumlardaki</a:t>
            </a:r>
            <a:r>
              <a:rPr lang="en-US" dirty="0">
                <a:solidFill>
                  <a:srgbClr val="002060"/>
                </a:solidFill>
                <a:effectLst/>
              </a:rPr>
              <a:t> her </a:t>
            </a:r>
            <a:r>
              <a:rPr lang="en-US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sunum</a:t>
            </a:r>
            <a:r>
              <a:rPr lang="en-US" dirty="0">
                <a:solidFill>
                  <a:srgbClr val="002060"/>
                </a:solidFill>
                <a:effectLst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</a:rPr>
              <a:t>maksimum</a:t>
            </a:r>
            <a:r>
              <a:rPr lang="en-US" dirty="0">
                <a:solidFill>
                  <a:srgbClr val="002060"/>
                </a:solidFill>
                <a:effectLst/>
              </a:rPr>
              <a:t> </a:t>
            </a:r>
            <a:r>
              <a:rPr lang="en-US" b="1" dirty="0">
                <a:solidFill>
                  <a:srgbClr val="002060"/>
                </a:solidFill>
                <a:effectLst/>
              </a:rPr>
              <a:t>15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dakika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sunum</a:t>
            </a:r>
            <a:r>
              <a:rPr lang="en-US" b="1" dirty="0">
                <a:solidFill>
                  <a:srgbClr val="002060"/>
                </a:solidFill>
                <a:effectLst/>
              </a:rPr>
              <a:t> + 5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dakika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soru-cevap</a:t>
            </a:r>
            <a:r>
              <a:rPr lang="en-US" dirty="0">
                <a:solidFill>
                  <a:srgbClr val="002060"/>
                </a:solidFill>
                <a:effectLst/>
              </a:rPr>
              <a:t> </a:t>
            </a:r>
            <a:r>
              <a:rPr lang="en-US" dirty="0" err="1">
                <a:solidFill>
                  <a:srgbClr val="002060"/>
                </a:solidFill>
                <a:effectLst/>
              </a:rPr>
              <a:t>formatında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gerçekleştirilir</a:t>
            </a:r>
            <a:r>
              <a:rPr lang="en-US" dirty="0">
                <a:solidFill>
                  <a:srgbClr val="002060"/>
                </a:solidFill>
                <a:effectLst/>
              </a:rPr>
              <a:t>.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planlaması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yoğunluğuna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başkanı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tarafından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değiştirilebilir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Önerilen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maksimum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slayt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sayısı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başlık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vb.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üzere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15'tir. </a:t>
            </a: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002060"/>
                </a:solidFill>
              </a:rPr>
              <a:t>Hat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Bu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slayt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bahsedeceğiniz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3-6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konunun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ana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hatlarını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içerir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2400"/>
              </a:spcBef>
            </a:pP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sz="30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Amaçlar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2135">
              <a:spcBef>
                <a:spcPts val="2400"/>
              </a:spcBef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Bu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slayt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amaçlarını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hedeflerinizi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motivasyonunu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özetlemektedir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Örneğin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çalışmanızla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ulaşmayı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hedeflediğiniz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3-5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amacı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sıralayınız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2135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6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6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9235">
              <a:spcBef>
                <a:spcPts val="2400"/>
              </a:spcBef>
            </a:pP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sz="3000" b="0" i="0" u="none" strike="noStrike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2060"/>
              </a:solidFill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rgbClr val="002060"/>
                </a:solidFill>
              </a:rPr>
              <a:t>Renkler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ve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Yazı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Büyüklüğü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3429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Siyah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veya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başka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koyu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renk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Beyaz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maksimum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kontrast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sağlayınız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Calibri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veya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Arial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tiplerini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indent="-3429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Mümkün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olduğunca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büyük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32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İkinci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düzey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28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24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puntodan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yazılar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örneğin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punto)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olduğu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kullanmayın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Dikkat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Sarı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gri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mavi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renkler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ekranda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güzel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görünebilir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projeksiyon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yansıtıldığında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okunmaz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hale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gelebilir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rgbClr val="002060"/>
                </a:solidFill>
              </a:rPr>
              <a:t>Renkler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ve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Yazı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Büyüklüğü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tiplerinin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etiketlerin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diğer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tüm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metinlerin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okunabilir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olduğundan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emin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olun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114300" indent="0">
              <a:spcBef>
                <a:spcPts val="600"/>
              </a:spcBef>
              <a:buNone/>
            </a:pP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600"/>
              </a:spcBef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Her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slaytın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altına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anlattığınız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konuyu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özetleyen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1-2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satırlık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cümle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eklemek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iyi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uygulamadır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 Bu,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sözlü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açıklamalarınızı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duyamayan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izleyiciler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için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faydalı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olacaktır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Genel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Yönergeler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82500"/>
          </a:bodyPr>
          <a:lstStyle/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Kavramları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mümkün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olduğunca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basit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tutunuz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dirty="0">
              <a:solidFill>
                <a:schemeClr val="tx2"/>
              </a:solidFill>
            </a:endParaRPr>
          </a:p>
          <a:p>
            <a:pPr marL="685800"/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Her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sayfada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yalnızca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tek</a:t>
            </a:r>
            <a:r>
              <a:rPr lang="en-US" b="1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bir</a:t>
            </a:r>
            <a:r>
              <a:rPr lang="en-US" b="1" i="0" u="none" strike="noStrike" dirty="0">
                <a:solidFill>
                  <a:schemeClr val="tx2"/>
                </a:solidFill>
                <a:effectLst/>
              </a:rPr>
              <a:t> ana 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fikre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yer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veriniz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Satır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bölmelerinden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kaçınınız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dirty="0">
              <a:solidFill>
                <a:schemeClr val="tx2"/>
              </a:solidFill>
            </a:endParaRPr>
          </a:p>
          <a:p>
            <a:pPr marL="9144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Dinleyicilerin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okumak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size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odaklanmasını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kelime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bulundurmanız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birkaç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i="0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tekrar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başvurmayı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planladığınız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sayfanın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kopyalarını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oluşturunuz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Sunum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sırasında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sayfalar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geçiş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yapmamanız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3429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slayta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dönmeyi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planlamamanız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-342900">
              <a:buFont typeface="Wingdings" panose="05000000000000000000" pitchFamily="2" charset="2"/>
              <a:buChar char="q"/>
            </a:pP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Projeksiyon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bilgisayarı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sistemine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olmayacağı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efektleri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kullanmamanız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342900"/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Basit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Çizimler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çizimler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iyi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sonucu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yeterince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kontrast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koyu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renkler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kesik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kalın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belirgin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olmalıdır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/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Yazı</a:t>
            </a:r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 Tipi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ve</a:t>
            </a:r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Boyutu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puntodan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büyük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olmasına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dikkat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Şekillerde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Arial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Times New Roman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serif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tiplerinden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kaçının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basılı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materyaller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uygundur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ekranlarda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okunabilirliği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düşüktür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/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Grafikler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İçe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aktarılan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grafiklerde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sorunları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grafiklerin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hazırlandığı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düzeltin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4622</Words>
  <Application>WPS Sunum</Application>
  <PresentationFormat>Geniş ekran</PresentationFormat>
  <Paragraphs>120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MS PGothic</vt:lpstr>
      <vt:lpstr>Aptos</vt:lpstr>
      <vt:lpstr>Segoe UI</vt:lpstr>
      <vt:lpstr>-webkit-standard</vt:lpstr>
      <vt:lpstr>Brotherina</vt:lpstr>
      <vt:lpstr>Microsoft YaHei</vt:lpstr>
      <vt:lpstr>Arial Unicode MS</vt:lpstr>
      <vt:lpstr>Office Teması</vt:lpstr>
      <vt:lpstr>PowerPoint 演示文稿</vt:lpstr>
      <vt:lpstr>Sunumla İlgili Genel Bilgiler</vt:lpstr>
      <vt:lpstr>Sunumla İlgili Genel Bilgiler</vt:lpstr>
      <vt:lpstr>Hat</vt:lpstr>
      <vt:lpstr>Amaçlar</vt:lpstr>
      <vt:lpstr>Renkler ve Yazı Büyüklüğü</vt:lpstr>
      <vt:lpstr>Renkler ve Yazı Büyüklüğü</vt:lpstr>
      <vt:lpstr>Genel Yönergeler</vt:lpstr>
      <vt:lpstr>Grafikler ve Şekiller</vt:lpstr>
      <vt:lpstr>Grafikler ve Şekiller</vt:lpstr>
      <vt:lpstr>Grafikler ve Şekiller</vt:lpstr>
      <vt:lpstr>Sonuç</vt:lpstr>
      <vt:lpstr>Dosya Kaydetme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Anonim</dc:creator>
  <cp:lastModifiedBy>İlknur Herseksarı</cp:lastModifiedBy>
  <cp:revision>13</cp:revision>
  <dcterms:created xsi:type="dcterms:W3CDTF">2025-01-10T17:08:00Z</dcterms:created>
  <dcterms:modified xsi:type="dcterms:W3CDTF">2026-01-19T09:51:15Z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F8BAAC2D5A9C43F094DAB46210B953F2_13</vt:lpwstr>
  </property>
  <property fmtid="{D5CDD505-2E9C-101B-9397-08002B2CF9AE}" pid="3" name="KSOProductBuildVer">
    <vt:lpwstr>1055-12.2.0.23196</vt:lpwstr>
  </property>
</Properties>
</file>