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165CB9"/>
    <a:srgbClr val="1569B6"/>
    <a:srgbClr val="1372D2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2"/>
    <p:restoredTop sz="86405"/>
  </p:normalViewPr>
  <p:slideViewPr>
    <p:cSldViewPr snapToGrid="0">
      <p:cViewPr varScale="1">
        <p:scale>
          <a:sx n="93" d="100"/>
          <a:sy n="93" d="100"/>
        </p:scale>
        <p:origin x="240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2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giles\Documents\Conferences\IEDM2017\Templates\example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72551059901404"/>
          <c:y val="5.9001442387269155E-2"/>
          <c:w val="0.73614272503473788"/>
          <c:h val="0.724081719514790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Sample 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19</c:v>
                </c:pt>
                <c:pt idx="4">
                  <c:v>28</c:v>
                </c:pt>
                <c:pt idx="5">
                  <c:v>39</c:v>
                </c:pt>
                <c:pt idx="6">
                  <c:v>52</c:v>
                </c:pt>
                <c:pt idx="7">
                  <c:v>67</c:v>
                </c:pt>
                <c:pt idx="8">
                  <c:v>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56-DD49-B89C-669323C62267}"/>
            </c:ext>
          </c:extLst>
        </c:ser>
        <c:ser>
          <c:idx val="1"/>
          <c:order val="1"/>
          <c:tx>
            <c:v>Sample B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9.4</c:v>
                </c:pt>
                <c:pt idx="1">
                  <c:v>12.700000000000001</c:v>
                </c:pt>
                <c:pt idx="2">
                  <c:v>18.200000000000003</c:v>
                </c:pt>
                <c:pt idx="3">
                  <c:v>25.900000000000002</c:v>
                </c:pt>
                <c:pt idx="4">
                  <c:v>35.800000000000004</c:v>
                </c:pt>
                <c:pt idx="5">
                  <c:v>47.900000000000006</c:v>
                </c:pt>
                <c:pt idx="6">
                  <c:v>62.2</c:v>
                </c:pt>
                <c:pt idx="7">
                  <c:v>78.7</c:v>
                </c:pt>
                <c:pt idx="8">
                  <c:v>97.4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56-DD49-B89C-669323C62267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Sample C</c:v>
                </c:pt>
              </c:strCache>
            </c:strRef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6600"/>
              </a:solidFill>
              <a:ln w="9525">
                <a:solidFill>
                  <a:srgbClr val="006600"/>
                </a:solidFill>
              </a:ln>
              <a:effectLst/>
            </c:spPr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15.340000000000002</c:v>
                </c:pt>
                <c:pt idx="1">
                  <c:v>18.970000000000002</c:v>
                </c:pt>
                <c:pt idx="2">
                  <c:v>25.020000000000003</c:v>
                </c:pt>
                <c:pt idx="3">
                  <c:v>33.490000000000009</c:v>
                </c:pt>
                <c:pt idx="4">
                  <c:v>44.38</c:v>
                </c:pt>
                <c:pt idx="5">
                  <c:v>57.690000000000012</c:v>
                </c:pt>
                <c:pt idx="6">
                  <c:v>73.42</c:v>
                </c:pt>
                <c:pt idx="7">
                  <c:v>91.57</c:v>
                </c:pt>
                <c:pt idx="8">
                  <c:v>112.14000000000001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C56-DD49-B89C-669323C62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68544"/>
        <c:axId val="115217536"/>
      </c:scatterChart>
      <c:valAx>
        <c:axId val="9546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X-Axis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17536"/>
        <c:crosses val="autoZero"/>
        <c:crossBetween val="midCat"/>
        <c:majorUnit val="2"/>
      </c:valAx>
      <c:valAx>
        <c:axId val="115217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Y-Axis</a:t>
                </a:r>
              </a:p>
            </c:rich>
          </c:tx>
          <c:layout>
            <c:manualLayout>
              <c:xMode val="edge"/>
              <c:yMode val="edge"/>
              <c:x val="0"/>
              <c:y val="0.310486252828445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6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41074272408302"/>
          <c:y val="8.4646615119056093E-2"/>
          <c:w val="0.30484141134072296"/>
          <c:h val="0.26914520820032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83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38B3-B0BD-4149-8CBF-2918C3A37575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1B725-9074-0343-8C67-BD3C5EBF8F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55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B725-9074-0343-8C67-BD3C5EBF8F9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24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F09E69-0BAE-84F9-6F4B-872085BF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solidFill>
            <a:srgbClr val="2E75B6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458BA2-671C-F274-5158-1CB9CF8B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71237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A3F5D-0E19-87D9-FBCD-BFC73C2B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4DE46794-9BE1-EF28-3F93-7DAA2B06DF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61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41AE90-1607-5D2F-F34F-C77F4F7B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4D0C-993D-AA42-B97F-B4D27A14B2B1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B5CD2F-B52F-D94C-A6F7-3DBECB11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839F71-11B0-F78E-28A7-9032EC40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19B-A618-0344-8D76-C9386D8D054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F1A4A039-4627-16AE-6C0F-06FE75E8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72DC20BC-6AC3-DBAA-83A3-C5584A078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itchFamily="2" charset="2"/>
              <a:buChar char="q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64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84107F-79A8-E531-9815-330FBB29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04D711-5268-1A5C-6323-0511CB0E0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24D0C-993D-AA42-B97F-B4D27A14B2B1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378356-1972-08EE-11E4-15CEA7BF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5A6995-EE0D-BA91-4B1B-3A6A77F38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0419B-A618-0344-8D76-C9386D8D054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Başlık Yer Tutucusu 6">
            <a:extLst>
              <a:ext uri="{FF2B5EF4-FFF2-40B4-BE49-F238E27FC236}">
                <a16:creationId xmlns:a16="http://schemas.microsoft.com/office/drawing/2014/main" id="{DE5436C0-112F-3DBA-6BEC-09B6DFD6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2E75B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2281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q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45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59965CD9-398D-40A5-411D-7612CFE7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995" y="4697574"/>
            <a:ext cx="4278792" cy="1481433"/>
          </a:xfrm>
          <a:solidFill>
            <a:schemeClr val="bg1"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Yazar</a:t>
            </a:r>
            <a:r>
              <a:rPr lang="fr-F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(</a:t>
            </a: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lar</a:t>
            </a:r>
            <a:r>
              <a:rPr lang="fr-F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)</a:t>
            </a: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ın</a:t>
            </a:r>
            <a:r>
              <a:rPr lang="fr-F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Adı-Soyadı</a:t>
            </a:r>
            <a:endParaRPr lang="fr-FR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fr-FR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Kurum</a:t>
            </a:r>
            <a:r>
              <a:rPr lang="fr-F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/</a:t>
            </a: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Unvan</a:t>
            </a:r>
            <a:r>
              <a:rPr lang="fr-F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fr-F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Bilgileri</a:t>
            </a:r>
            <a:endParaRPr lang="tr-T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 descr="metin, kırpıntı çizim, logo, grafik içeren bir resim&#10;&#10;Açıklama otomatik olarak oluşturuldu">
            <a:extLst>
              <a:ext uri="{FF2B5EF4-FFF2-40B4-BE49-F238E27FC236}">
                <a16:creationId xmlns:a16="http://schemas.microsoft.com/office/drawing/2014/main" id="{AD08FF95-9C9C-F002-DBAF-EA9B99210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15" y="51884"/>
            <a:ext cx="1221881" cy="900000"/>
          </a:xfrm>
          <a:prstGeom prst="rect">
            <a:avLst/>
          </a:prstGeom>
        </p:spPr>
      </p:pic>
      <p:sp>
        <p:nvSpPr>
          <p:cNvPr id="7" name="Metin Kutusu 2">
            <a:extLst>
              <a:ext uri="{FF2B5EF4-FFF2-40B4-BE49-F238E27FC236}">
                <a16:creationId xmlns:a16="http://schemas.microsoft.com/office/drawing/2014/main" id="{23057C7A-9721-1614-2359-D1512EF15B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2882" y="137046"/>
            <a:ext cx="7419121" cy="8267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IX. </a:t>
            </a:r>
            <a:r>
              <a:rPr lang="en-US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Academic Studies Congress</a:t>
            </a:r>
            <a:r>
              <a:rPr lang="tr-TR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ASC 2025/BAHAR</a:t>
            </a:r>
          </a:p>
          <a:p>
            <a:pPr algn="ctr"/>
            <a:r>
              <a:rPr lang="tr-TR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İnsan, Teknoloji ve Yapay Zekâ Perspektifinden Sürdürülebilir Toplum</a:t>
            </a:r>
          </a:p>
          <a:p>
            <a:pPr algn="ctr"/>
            <a:r>
              <a:rPr lang="tr-TR" sz="1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İstanbul/Türkiye, 15-18 Mayıs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010581D-C24E-E8A4-A559-8377073F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8802" y="13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78806" y="2395369"/>
            <a:ext cx="11634388" cy="1904830"/>
          </a:xfrm>
          <a:solidFill>
            <a:schemeClr val="bg1">
              <a:alpha val="69178"/>
            </a:schemeClr>
          </a:solidFill>
          <a:effectLst>
            <a:reflection stA="99000" endPos="0" dir="5400000" sy="-100000" algn="bl" rotWithShape="0"/>
          </a:effectLst>
        </p:spPr>
        <p:txBody>
          <a:bodyPr>
            <a:normAutofit/>
          </a:bodyPr>
          <a:lstStyle/>
          <a:p>
            <a:endParaRPr lang="en-GB" sz="5000" dirty="0">
              <a:solidFill>
                <a:srgbClr val="002060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11DE3AA-AC6F-870C-8C8C-575CCED176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003" y="51884"/>
            <a:ext cx="147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D5491-6C65-F072-4DE7-A8249FD0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7CB1AA-08CA-90ED-41AD-F1A7C4BD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</a:rPr>
              <a:t>Grafikler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ve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Şekiller</a:t>
            </a:r>
            <a:endParaRPr lang="en-US" kern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125E22-E0C6-58C0-60A1-68B469D79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96302"/>
              </p:ext>
            </p:extLst>
          </p:nvPr>
        </p:nvGraphicFramePr>
        <p:xfrm>
          <a:off x="5268193" y="1878169"/>
          <a:ext cx="6729735" cy="497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BC620EFF-E48C-C81C-9860-53C64D15083E}"/>
              </a:ext>
            </a:extLst>
          </p:cNvPr>
          <p:cNvSpPr txBox="1"/>
          <p:nvPr/>
        </p:nvSpPr>
        <p:spPr>
          <a:xfrm>
            <a:off x="603064" y="2700358"/>
            <a:ext cx="35718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İyi Bir </a:t>
            </a:r>
            <a:r>
              <a:rPr lang="en-US" sz="3200" b="1" kern="120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Şekil</a:t>
            </a:r>
            <a:r>
              <a:rPr lang="en-US" sz="32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kern="120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Örneği</a:t>
            </a:r>
            <a:endParaRPr lang="en-US" sz="3200" b="1" kern="12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1DC5DA70-FAD5-6823-8817-1C16693F1153}"/>
              </a:ext>
            </a:extLst>
          </p:cNvPr>
          <p:cNvSpPr txBox="1">
            <a:spLocks/>
          </p:cNvSpPr>
          <p:nvPr/>
        </p:nvSpPr>
        <p:spPr>
          <a:xfrm>
            <a:off x="603064" y="4082076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solidFill>
                  <a:schemeClr val="tx2"/>
                </a:solidFill>
              </a:rPr>
              <a:t>Basit grafik - kalın, belirgin eksenler - büyük yazı tipleri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B0897-C85E-D555-4925-8BECC4F8F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C7102D-A142-238A-C4A8-FEE6B0E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</a:rPr>
              <a:t>Grafikler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ve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Şekiller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9C03D7-091B-3AA1-8BB0-EC9AEB635E91}"/>
              </a:ext>
            </a:extLst>
          </p:cNvPr>
          <p:cNvSpPr txBox="1"/>
          <p:nvPr/>
        </p:nvSpPr>
        <p:spPr>
          <a:xfrm>
            <a:off x="603064" y="2700358"/>
            <a:ext cx="35718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Kötü</a:t>
            </a:r>
            <a:r>
              <a:rPr lang="en-US" sz="32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Bir </a:t>
            </a:r>
            <a:r>
              <a:rPr lang="en-US" sz="3200" b="1" kern="120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Şekil</a:t>
            </a:r>
            <a:r>
              <a:rPr lang="en-US" sz="3200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kern="120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Örneği</a:t>
            </a:r>
            <a:endParaRPr lang="en-US" sz="3200" b="1" kern="12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58D6F14D-8D02-E34F-F4FA-7C1EDC036856}"/>
              </a:ext>
            </a:extLst>
          </p:cNvPr>
          <p:cNvSpPr txBox="1">
            <a:spLocks/>
          </p:cNvSpPr>
          <p:nvPr/>
        </p:nvSpPr>
        <p:spPr>
          <a:xfrm>
            <a:off x="519137" y="4135987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Açık renkler, zayıf kontrast, çok küçük metin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10545D-49E4-AF5C-1638-201EA247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17" y="2039801"/>
            <a:ext cx="2870792" cy="181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6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840ED-8AA6-65AD-E706-089CAAFA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8FCA5-FCFA-30D6-F217-F5B8594F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</a:rPr>
              <a:t>Sonuç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D164A8-4C3E-6AF0-543C-33C8B333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/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Çalışmanızın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en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önemli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bulgularını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ayrı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satırlarda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(3-6)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özetleyin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br>
              <a:rPr lang="en-US" b="0" i="0" u="none" strike="noStrike" dirty="0">
                <a:solidFill>
                  <a:schemeClr val="tx2"/>
                </a:solidFill>
                <a:effectLst/>
              </a:rPr>
            </a:b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Dinleyicilerin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kolayca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akılda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tutabileceği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kısa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ve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net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ifadeler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kullanın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685800"/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Madde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İşaretli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Metin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Listesi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– 1.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Seviye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marL="74295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İşaretli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Metin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Seviye</a:t>
            </a:r>
            <a:endParaRPr lang="en-US" b="0" i="1" u="none" strike="noStrike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İşaretli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Metin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Seviye</a:t>
            </a:r>
            <a:endParaRPr lang="en-US" b="0" i="1" u="none" strike="noStrike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/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Madde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İşaretli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Metin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Listesi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– 1.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Seviye</a:t>
            </a:r>
            <a:endParaRPr lang="en-US" b="0" i="0" u="none" strike="noStrike" dirty="0">
              <a:solidFill>
                <a:schemeClr val="tx2"/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1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C5860-6FA8-CE96-A9BC-35B5D6EF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DBD7D0-BFA9-B268-C55A-A91AC01D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</a:rPr>
              <a:t>Dosya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Kaydetme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09EA0-C20E-57EA-54A6-4C4C723F7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46"/>
            <a:ext cx="10663737" cy="5024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342900"/>
            <a:r>
              <a:rPr lang="en-US" sz="2400" i="0" u="none" strike="noStrike" dirty="0">
                <a:solidFill>
                  <a:schemeClr val="tx2"/>
                </a:solidFill>
                <a:effectLst/>
              </a:rPr>
              <a:t>True Type </a:t>
            </a:r>
            <a:r>
              <a:rPr lang="en-US" sz="2400" i="0" u="none" strike="noStrike" dirty="0" err="1">
                <a:solidFill>
                  <a:schemeClr val="tx2"/>
                </a:solidFill>
                <a:effectLst/>
              </a:rPr>
              <a:t>Yazı</a:t>
            </a:r>
            <a:r>
              <a:rPr lang="en-US" sz="240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i="0" u="none" strike="noStrike" dirty="0" err="1">
                <a:solidFill>
                  <a:schemeClr val="tx2"/>
                </a:solidFill>
                <a:effectLst/>
              </a:rPr>
              <a:t>Tiplerini</a:t>
            </a:r>
            <a:r>
              <a:rPr lang="en-US" sz="240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i="0" u="none" strike="noStrike" dirty="0" err="1">
                <a:solidFill>
                  <a:schemeClr val="tx2"/>
                </a:solidFill>
                <a:effectLst/>
              </a:rPr>
              <a:t>Dosyanıza</a:t>
            </a:r>
            <a:r>
              <a:rPr lang="en-US" sz="2400" i="0" u="none" strike="noStrike" dirty="0">
                <a:solidFill>
                  <a:schemeClr val="tx2"/>
                </a:solidFill>
                <a:effectLst/>
              </a:rPr>
              <a:t> Dahil </a:t>
            </a:r>
            <a:r>
              <a:rPr lang="en-US" sz="2400" i="0" u="none" strike="noStrike" dirty="0" err="1">
                <a:solidFill>
                  <a:schemeClr val="tx2"/>
                </a:solidFill>
                <a:effectLst/>
              </a:rPr>
              <a:t>Etme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228600"/>
            <a:r>
              <a:rPr lang="en-US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Sırasıyla</a:t>
            </a:r>
            <a:r>
              <a:rPr lang="en-US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Dosya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, 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Farklı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Kaydet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, 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Araçlar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Kaydetme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seçenekleri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tiplerini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dosyaya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et”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seçeneklerini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işaretleyiniz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Alternatif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indent="-228600"/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Dosya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Farklı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Kaydet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,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“Embed True Type”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(True Type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tiplerini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et)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seçeneğini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işaretleyiniz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/>
            <a:r>
              <a:rPr lang="en-US" sz="2400" b="0" i="0" u="none" strike="noStrike" dirty="0" err="1">
                <a:solidFill>
                  <a:schemeClr val="tx2"/>
                </a:solidFill>
                <a:effectLst/>
              </a:rPr>
              <a:t>Dosyanızı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</a:rPr>
              <a:t>aşağıdaki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</a:rPr>
              <a:t>biçime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</a:rPr>
              <a:t>uygun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</a:rPr>
              <a:t>olarak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</a:rPr>
              <a:t>adlandırınız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</a:rPr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228600"/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P_yazar.ppt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28600"/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Oturum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Bildiri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sunma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sırası</a:t>
            </a:r>
            <a:endParaRPr lang="en-US" b="0" i="1" u="none" strike="noStrike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28600"/>
            <a:r>
              <a:rPr lang="en-US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Örnek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5-3_Smith.ppt</a:t>
            </a:r>
          </a:p>
        </p:txBody>
      </p:sp>
    </p:spTree>
    <p:extLst>
      <p:ext uri="{BB962C8B-B14F-4D97-AF65-F5344CB8AC3E}">
        <p14:creationId xmlns:p14="http://schemas.microsoft.com/office/powerpoint/2010/main" val="20134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DEA0AA-9031-3D21-CD30-4C4BC302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 err="1">
                <a:solidFill>
                  <a:srgbClr val="002060"/>
                </a:solidFill>
              </a:rPr>
              <a:t>Sunumla</a:t>
            </a:r>
            <a:r>
              <a:rPr lang="en-US" b="1" kern="1200" dirty="0">
                <a:solidFill>
                  <a:srgbClr val="002060"/>
                </a:solidFill>
              </a:rPr>
              <a:t> </a:t>
            </a:r>
            <a:r>
              <a:rPr lang="en-US" b="1" kern="1200" dirty="0" err="1">
                <a:solidFill>
                  <a:srgbClr val="002060"/>
                </a:solidFill>
              </a:rPr>
              <a:t>İlgili</a:t>
            </a:r>
            <a:r>
              <a:rPr lang="en-US" b="1" kern="1200" dirty="0">
                <a:solidFill>
                  <a:srgbClr val="002060"/>
                </a:solidFill>
              </a:rPr>
              <a:t> </a:t>
            </a:r>
            <a:r>
              <a:rPr lang="en-US" b="1" kern="1200" dirty="0" err="1">
                <a:solidFill>
                  <a:srgbClr val="002060"/>
                </a:solidFill>
              </a:rPr>
              <a:t>Genel</a:t>
            </a:r>
            <a:r>
              <a:rPr lang="en-US" b="1" kern="1200" dirty="0">
                <a:solidFill>
                  <a:srgbClr val="002060"/>
                </a:solidFill>
              </a:rPr>
              <a:t> </a:t>
            </a:r>
            <a:r>
              <a:rPr lang="en-US" b="1" kern="1200" dirty="0" err="1">
                <a:solidFill>
                  <a:srgbClr val="002060"/>
                </a:solidFill>
              </a:rPr>
              <a:t>Bilgiler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9A7BE4-ABEF-EC80-347D-205FA255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>
              <a:spcBef>
                <a:spcPts val="2400"/>
              </a:spcBef>
            </a:pPr>
            <a:r>
              <a:rPr lang="en-US" dirty="0">
                <a:solidFill>
                  <a:srgbClr val="002060"/>
                </a:solidFill>
              </a:rPr>
              <a:t>Bu </a:t>
            </a:r>
            <a:r>
              <a:rPr lang="en-US" dirty="0" err="1">
                <a:solidFill>
                  <a:srgbClr val="002060"/>
                </a:solidFill>
              </a:rPr>
              <a:t>sunum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şablonu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Akademik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Çalışmalar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Kongresi’nde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kullanılmak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üzere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hazırlanmıştır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 marL="571500">
              <a:spcBef>
                <a:spcPts val="2400"/>
              </a:spcBef>
            </a:pPr>
            <a:r>
              <a:rPr lang="en-US" dirty="0" err="1">
                <a:solidFill>
                  <a:srgbClr val="002060"/>
                </a:solidFill>
                <a:effectLst/>
              </a:rPr>
              <a:t>Sunumdaki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görseller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yüksek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çözünürlükte</a:t>
            </a:r>
            <a:r>
              <a:rPr lang="en-US" b="1" dirty="0">
                <a:solidFill>
                  <a:srgbClr val="002060"/>
                </a:solidFill>
                <a:effectLst/>
              </a:rPr>
              <a:t> (minimum 300 DPI)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olmalı</a:t>
            </a:r>
            <a:r>
              <a:rPr lang="en-US" dirty="0">
                <a:solidFill>
                  <a:srgbClr val="002060"/>
                </a:solidFill>
                <a:effectLst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</a:rPr>
              <a:t>yazı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boyutları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arka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sıradan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okunabilir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büyüklükte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seçilmelidir</a:t>
            </a:r>
            <a:r>
              <a:rPr lang="en-US" dirty="0">
                <a:solidFill>
                  <a:srgbClr val="002060"/>
                </a:solidFill>
                <a:effectLst/>
              </a:rPr>
              <a:t>.</a:t>
            </a:r>
          </a:p>
          <a:p>
            <a:pPr marL="571500">
              <a:spcBef>
                <a:spcPts val="2400"/>
              </a:spcBef>
            </a:pP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Oturum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saatinden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önce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salonda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/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çevrim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içi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platformda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hazır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bulununuz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. </a:t>
            </a:r>
          </a:p>
          <a:p>
            <a:pPr marL="571500">
              <a:spcBef>
                <a:spcPts val="2400"/>
              </a:spcBef>
            </a:pPr>
            <a:r>
              <a:rPr lang="en-US" dirty="0" err="1">
                <a:solidFill>
                  <a:srgbClr val="002060"/>
                </a:solidFill>
              </a:rPr>
              <a:t>Sunum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dosyanızı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turumunuz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başlamadan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önce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2060"/>
                </a:solidFill>
                <a:effectLst/>
              </a:rPr>
              <a:t>bir</a:t>
            </a:r>
            <a:r>
              <a:rPr lang="en-US" b="1" i="0" u="none" strike="noStrike" dirty="0">
                <a:solidFill>
                  <a:srgbClr val="002060"/>
                </a:solidFill>
                <a:effectLst/>
              </a:rPr>
              <a:t> flash </a:t>
            </a:r>
            <a:r>
              <a:rPr lang="en-US" b="1" i="0" u="none" strike="noStrike" dirty="0" err="1">
                <a:solidFill>
                  <a:srgbClr val="002060"/>
                </a:solidFill>
                <a:effectLst/>
              </a:rPr>
              <a:t>sürücüyle</a:t>
            </a:r>
            <a:r>
              <a:rPr lang="en-US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i="0" u="none" strike="noStrike" dirty="0" err="1">
                <a:solidFill>
                  <a:srgbClr val="002060"/>
                </a:solidFill>
                <a:effectLst/>
              </a:rPr>
              <a:t>kontrol</a:t>
            </a:r>
            <a:r>
              <a:rPr lang="en-US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i="0" u="none" strike="noStrike" dirty="0" err="1">
                <a:solidFill>
                  <a:srgbClr val="002060"/>
                </a:solidFill>
                <a:effectLst/>
              </a:rPr>
              <a:t>masasına</a:t>
            </a:r>
            <a:r>
              <a:rPr lang="en-US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getirmeniz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ve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sisteme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yükleyerek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kontrolleri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yapmanız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gerekmektedir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.</a:t>
            </a:r>
            <a:endParaRPr lang="en-US" dirty="0">
              <a:solidFill>
                <a:srgbClr val="002060"/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7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5579C-49F3-F538-B4B3-9DA90E08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42D5D8-1F1F-1BED-CFE3-EA195948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 err="1">
                <a:solidFill>
                  <a:srgbClr val="002060"/>
                </a:solidFill>
              </a:rPr>
              <a:t>Sunumla</a:t>
            </a:r>
            <a:r>
              <a:rPr lang="en-US" b="1" kern="1200" dirty="0">
                <a:solidFill>
                  <a:srgbClr val="002060"/>
                </a:solidFill>
              </a:rPr>
              <a:t> </a:t>
            </a:r>
            <a:r>
              <a:rPr lang="en-US" b="1" kern="1200" dirty="0" err="1">
                <a:solidFill>
                  <a:srgbClr val="002060"/>
                </a:solidFill>
              </a:rPr>
              <a:t>İlgili</a:t>
            </a:r>
            <a:r>
              <a:rPr lang="en-US" b="1" kern="1200" dirty="0">
                <a:solidFill>
                  <a:srgbClr val="002060"/>
                </a:solidFill>
              </a:rPr>
              <a:t> </a:t>
            </a:r>
            <a:r>
              <a:rPr lang="en-US" b="1" kern="1200" dirty="0" err="1">
                <a:solidFill>
                  <a:srgbClr val="002060"/>
                </a:solidFill>
              </a:rPr>
              <a:t>Genel</a:t>
            </a:r>
            <a:r>
              <a:rPr lang="en-US" b="1" kern="1200" dirty="0">
                <a:solidFill>
                  <a:srgbClr val="002060"/>
                </a:solidFill>
              </a:rPr>
              <a:t> </a:t>
            </a:r>
            <a:r>
              <a:rPr lang="en-US" b="1" kern="1200" dirty="0" err="1">
                <a:solidFill>
                  <a:srgbClr val="002060"/>
                </a:solidFill>
              </a:rPr>
              <a:t>Bilgiler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58712B-01C9-CCA4-0CB2-B13D5DCF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>
              <a:spcBef>
                <a:spcPts val="2400"/>
              </a:spcBef>
            </a:pPr>
            <a:r>
              <a:rPr lang="en-US" dirty="0" err="1">
                <a:solidFill>
                  <a:srgbClr val="002060"/>
                </a:solidFill>
                <a:effectLst/>
              </a:rPr>
              <a:t>Oturumlardaki</a:t>
            </a:r>
            <a:r>
              <a:rPr lang="en-US" dirty="0">
                <a:solidFill>
                  <a:srgbClr val="002060"/>
                </a:solidFill>
                <a:effectLst/>
              </a:rPr>
              <a:t> her </a:t>
            </a:r>
            <a:r>
              <a:rPr lang="en-US" dirty="0" err="1">
                <a:solidFill>
                  <a:srgbClr val="002060"/>
                </a:solidFill>
                <a:effectLst/>
              </a:rPr>
              <a:t>bir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sunum</a:t>
            </a:r>
            <a:r>
              <a:rPr lang="en-US" dirty="0">
                <a:solidFill>
                  <a:srgbClr val="002060"/>
                </a:solidFill>
                <a:effectLst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</a:rPr>
              <a:t>maksimum</a:t>
            </a:r>
            <a:r>
              <a:rPr lang="en-US" dirty="0">
                <a:solidFill>
                  <a:srgbClr val="002060"/>
                </a:solidFill>
                <a:effectLst/>
              </a:rPr>
              <a:t> </a:t>
            </a:r>
            <a:r>
              <a:rPr lang="en-US" b="1" dirty="0">
                <a:solidFill>
                  <a:srgbClr val="002060"/>
                </a:solidFill>
                <a:effectLst/>
              </a:rPr>
              <a:t>15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dakika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sunum</a:t>
            </a:r>
            <a:r>
              <a:rPr lang="en-US" b="1" dirty="0">
                <a:solidFill>
                  <a:srgbClr val="002060"/>
                </a:solidFill>
                <a:effectLst/>
              </a:rPr>
              <a:t> + 5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dakika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soru-cevap</a:t>
            </a:r>
            <a:r>
              <a:rPr lang="en-US" dirty="0">
                <a:solidFill>
                  <a:srgbClr val="002060"/>
                </a:solidFill>
                <a:effectLst/>
              </a:rPr>
              <a:t> </a:t>
            </a:r>
            <a:r>
              <a:rPr lang="en-US" dirty="0" err="1">
                <a:solidFill>
                  <a:srgbClr val="002060"/>
                </a:solidFill>
                <a:effectLst/>
              </a:rPr>
              <a:t>formatında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gerçekleştirilir</a:t>
            </a:r>
            <a:r>
              <a:rPr lang="en-US" dirty="0">
                <a:solidFill>
                  <a:srgbClr val="002060"/>
                </a:solidFill>
                <a:effectLst/>
              </a:rPr>
              <a:t>. </a:t>
            </a:r>
          </a:p>
          <a:p>
            <a:pPr marL="800100" lvl="1" indent="-228600">
              <a:spcBef>
                <a:spcPts val="2400"/>
              </a:spcBef>
            </a:pP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Süre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planlaması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oturum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yoğunluğuna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oturum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başkanı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değiştirilebilir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228600">
              <a:spcBef>
                <a:spcPts val="2400"/>
              </a:spcBef>
            </a:pP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Önerilen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slayt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sayfa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sayısı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başlık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sonuçlar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vb.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15'tir. </a:t>
            </a:r>
          </a:p>
        </p:txBody>
      </p:sp>
    </p:spTree>
    <p:extLst>
      <p:ext uri="{BB962C8B-B14F-4D97-AF65-F5344CB8AC3E}">
        <p14:creationId xmlns:p14="http://schemas.microsoft.com/office/powerpoint/2010/main" val="5540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39F6C-7A54-99AC-29FF-ED5679BF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F835C-4EC6-2B0C-B72A-D2C2BACE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>
                <a:solidFill>
                  <a:srgbClr val="002060"/>
                </a:solidFill>
              </a:rPr>
              <a:t>Hat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60BA3-60B7-7D6F-7152-E76C16A1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>
              <a:spcBef>
                <a:spcPts val="2400"/>
              </a:spcBef>
            </a:pP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Bu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slayt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çalışmanızda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bahsedeceğiniz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en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önemli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3-6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konunun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ana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hatlarını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içerir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571500">
              <a:spcBef>
                <a:spcPts val="2400"/>
              </a:spcBef>
            </a:pP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Madde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İşaretli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Metin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Listesi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– 1.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Seviye</a:t>
            </a:r>
            <a:endParaRPr lang="en-US" b="0" i="0" u="none" strike="noStrike" dirty="0">
              <a:solidFill>
                <a:srgbClr val="002060"/>
              </a:solidFill>
              <a:effectLst/>
            </a:endParaRPr>
          </a:p>
          <a:p>
            <a:pPr marL="742950" lvl="1" indent="-228600">
              <a:spcBef>
                <a:spcPts val="2400"/>
              </a:spcBef>
            </a:pP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r>
              <a:rPr lang="en-US" sz="22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İşaretli</a:t>
            </a:r>
            <a:r>
              <a:rPr lang="en-US" sz="22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Metin </a:t>
            </a: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r>
              <a:rPr lang="en-US" sz="22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 </a:t>
            </a: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Seviye</a:t>
            </a:r>
            <a:endParaRPr lang="en-US" sz="2200" b="0" i="1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28600">
              <a:spcBef>
                <a:spcPts val="2400"/>
              </a:spcBef>
            </a:pP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r>
              <a:rPr lang="en-US" sz="22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İşaretli</a:t>
            </a:r>
            <a:r>
              <a:rPr lang="en-US" sz="22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Metin </a:t>
            </a: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r>
              <a:rPr lang="en-US" sz="22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 </a:t>
            </a:r>
            <a:r>
              <a:rPr lang="en-US" sz="22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Seviye</a:t>
            </a:r>
            <a:endParaRPr lang="en-US" sz="2200" b="0" i="1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Bef>
                <a:spcPts val="2400"/>
              </a:spcBef>
            </a:pP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Madde</a:t>
            </a:r>
            <a:r>
              <a:rPr lang="en-US" sz="30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İşaretli</a:t>
            </a:r>
            <a:r>
              <a:rPr lang="en-US" sz="3000" b="0" i="0" u="none" strike="noStrike" dirty="0">
                <a:solidFill>
                  <a:srgbClr val="002060"/>
                </a:solidFill>
                <a:effectLst/>
              </a:rPr>
              <a:t> Metin </a:t>
            </a: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Listesi</a:t>
            </a:r>
            <a:r>
              <a:rPr lang="en-US" sz="3000" b="0" i="0" u="none" strike="noStrike" dirty="0">
                <a:solidFill>
                  <a:srgbClr val="002060"/>
                </a:solidFill>
                <a:effectLst/>
              </a:rPr>
              <a:t> – 1. </a:t>
            </a: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Seviye</a:t>
            </a:r>
            <a:endParaRPr lang="en-US" sz="3000" b="0" i="0" u="none" strike="noStrike" dirty="0">
              <a:solidFill>
                <a:srgbClr val="002060"/>
              </a:solidFill>
              <a:effectLst/>
            </a:endParaRPr>
          </a:p>
          <a:p>
            <a:pPr marL="571500">
              <a:spcBef>
                <a:spcPts val="2400"/>
              </a:spcBef>
            </a:pPr>
            <a:endParaRPr lang="en-US" b="0" i="1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8467C-5B50-6CE7-22CE-A0673E19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00889-1373-CC0A-7C5B-E42CAB4F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 err="1">
                <a:solidFill>
                  <a:srgbClr val="002060"/>
                </a:solidFill>
              </a:rPr>
              <a:t>Amaçlar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EC267A-9F31-F1A4-0FE3-9DE822FD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2400">
              <a:spcBef>
                <a:spcPts val="2400"/>
              </a:spcBef>
            </a:pP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Bu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slayt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çalışmanızın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amaçlarını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–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hedeflerinizi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ve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çalışmanızın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motivasyonunu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özetlemektedir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.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Örneğin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çalışmanızla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ulaşmayı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hedeflediğiniz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en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önemli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3-5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amacı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sıralayınız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572400">
              <a:spcBef>
                <a:spcPts val="2400"/>
              </a:spcBef>
            </a:pP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Madde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İşaretli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Metin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Listesi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 – 1. </a:t>
            </a:r>
            <a:r>
              <a:rPr lang="en-US" b="0" i="0" u="none" strike="noStrike" dirty="0" err="1">
                <a:solidFill>
                  <a:srgbClr val="002060"/>
                </a:solidFill>
                <a:effectLst/>
              </a:rPr>
              <a:t>Seviye</a:t>
            </a:r>
            <a:endParaRPr lang="en-US" b="0" i="0" u="none" strike="noStrike" dirty="0">
              <a:solidFill>
                <a:srgbClr val="002060"/>
              </a:solidFill>
              <a:effectLst/>
            </a:endParaRPr>
          </a:p>
          <a:p>
            <a:pPr marL="742950" lvl="1" indent="-228600">
              <a:spcBef>
                <a:spcPts val="2400"/>
              </a:spcBef>
            </a:pP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r>
              <a:rPr lang="en-US" sz="26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İşaretli</a:t>
            </a:r>
            <a:r>
              <a:rPr lang="en-US" sz="26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Metin </a:t>
            </a: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r>
              <a:rPr lang="en-US" sz="26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 </a:t>
            </a: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Seviye</a:t>
            </a:r>
            <a:endParaRPr lang="en-US" sz="2600" b="0" i="1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28600">
              <a:spcBef>
                <a:spcPts val="2400"/>
              </a:spcBef>
            </a:pP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r>
              <a:rPr lang="en-US" sz="26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İşaretli</a:t>
            </a:r>
            <a:r>
              <a:rPr lang="en-US" sz="26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Metin </a:t>
            </a: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r>
              <a:rPr lang="en-US" sz="26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 </a:t>
            </a:r>
            <a:r>
              <a:rPr lang="en-US" sz="26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Seviye</a:t>
            </a:r>
            <a:endParaRPr lang="en-US" sz="2600" b="0" i="1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>
              <a:spcBef>
                <a:spcPts val="2400"/>
              </a:spcBef>
            </a:pP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Madde</a:t>
            </a:r>
            <a:r>
              <a:rPr lang="en-US" sz="30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İşaretli</a:t>
            </a:r>
            <a:r>
              <a:rPr lang="en-US" sz="3000" b="0" i="0" u="none" strike="noStrike" dirty="0">
                <a:solidFill>
                  <a:srgbClr val="002060"/>
                </a:solidFill>
                <a:effectLst/>
              </a:rPr>
              <a:t> Metin </a:t>
            </a: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Listesi</a:t>
            </a:r>
            <a:r>
              <a:rPr lang="en-US" sz="3000" b="0" i="0" u="none" strike="noStrike" dirty="0">
                <a:solidFill>
                  <a:srgbClr val="002060"/>
                </a:solidFill>
                <a:effectLst/>
              </a:rPr>
              <a:t> – 1. </a:t>
            </a:r>
            <a:r>
              <a:rPr lang="en-US" sz="3000" b="0" i="0" u="none" strike="noStrike" dirty="0" err="1">
                <a:solidFill>
                  <a:srgbClr val="002060"/>
                </a:solidFill>
                <a:effectLst/>
              </a:rPr>
              <a:t>Seviye</a:t>
            </a:r>
            <a:endParaRPr lang="en-US" sz="3000" b="0" i="0" u="none" strike="noStrike" dirty="0">
              <a:solidFill>
                <a:srgbClr val="002060"/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2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6FD42-9F17-6B85-5BF2-F57757004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6FDB32-0F07-7818-A807-CBB34E5B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rgbClr val="002060"/>
                </a:solidFill>
              </a:rPr>
              <a:t>Renkler</a:t>
            </a:r>
            <a:r>
              <a:rPr lang="en-US" kern="1200" dirty="0">
                <a:solidFill>
                  <a:srgbClr val="002060"/>
                </a:solidFill>
              </a:rPr>
              <a:t> </a:t>
            </a:r>
            <a:r>
              <a:rPr lang="en-US" kern="1200" dirty="0" err="1">
                <a:solidFill>
                  <a:srgbClr val="002060"/>
                </a:solidFill>
              </a:rPr>
              <a:t>ve</a:t>
            </a:r>
            <a:r>
              <a:rPr lang="en-US" kern="1200" dirty="0">
                <a:solidFill>
                  <a:srgbClr val="002060"/>
                </a:solidFill>
              </a:rPr>
              <a:t> </a:t>
            </a:r>
            <a:r>
              <a:rPr lang="en-US" kern="1200" dirty="0" err="1">
                <a:solidFill>
                  <a:srgbClr val="002060"/>
                </a:solidFill>
              </a:rPr>
              <a:t>Yazı</a:t>
            </a:r>
            <a:r>
              <a:rPr lang="en-US" kern="1200" dirty="0">
                <a:solidFill>
                  <a:srgbClr val="002060"/>
                </a:solidFill>
              </a:rPr>
              <a:t> </a:t>
            </a:r>
            <a:r>
              <a:rPr lang="en-US" kern="1200" dirty="0" err="1">
                <a:solidFill>
                  <a:srgbClr val="002060"/>
                </a:solidFill>
              </a:rPr>
              <a:t>Büyüklüğü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6C8EF1-7441-FAB8-8A56-DE5C1C7B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42900">
              <a:spcBef>
                <a:spcPts val="600"/>
              </a:spcBef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Siyah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veya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başka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bir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koyu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renk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kullanınız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800100" lvl="1" indent="-228600">
              <a:spcBef>
                <a:spcPts val="600"/>
              </a:spcBef>
            </a:pP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Beyaz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arka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plan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kontrast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sağlayınız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342900">
              <a:spcBef>
                <a:spcPts val="600"/>
              </a:spcBef>
            </a:pPr>
            <a:r>
              <a:rPr lang="en-US" sz="2400" b="1" i="0" u="none" strike="noStrike" dirty="0">
                <a:solidFill>
                  <a:srgbClr val="002060"/>
                </a:solidFill>
                <a:effectLst/>
              </a:rPr>
              <a:t>Calibri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veya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</a:rPr>
              <a:t>Arial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yazı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tiplerini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kullanınız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indent="-342900">
              <a:spcBef>
                <a:spcPts val="600"/>
              </a:spcBef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Mümkün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olduğunca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büyük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yazı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tipleri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kullanınız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800100" lvl="1" indent="-228600">
              <a:spcBef>
                <a:spcPts val="600"/>
              </a:spcBef>
            </a:pP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metin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satırları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32 punto</a:t>
            </a:r>
          </a:p>
          <a:p>
            <a:pPr marL="800100" lvl="1" indent="-228600">
              <a:spcBef>
                <a:spcPts val="600"/>
              </a:spcBef>
            </a:pP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İkinci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düzey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metin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satırları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28 punto</a:t>
            </a:r>
          </a:p>
          <a:p>
            <a:pPr marL="800100" lvl="1" indent="-228600">
              <a:spcBef>
                <a:spcPts val="600"/>
              </a:spcBef>
            </a:pP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metin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satırları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24 punto</a:t>
            </a:r>
          </a:p>
          <a:p>
            <a:pPr marL="800100" lvl="1" indent="-228600">
              <a:spcBef>
                <a:spcPts val="600"/>
              </a:spcBef>
            </a:pP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puntodan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yazılar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örneğin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 punto)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çok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olduğu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kullanmayın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228600">
              <a:spcBef>
                <a:spcPts val="600"/>
              </a:spcBef>
            </a:pPr>
            <a:r>
              <a:rPr lang="en-US" sz="2000" b="1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2000" b="1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Sarı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gri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pembe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açık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mavi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renkler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ekranda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güzel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görünebilir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ancak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projeksiyon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yansıtıldığında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okunmaz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hale </a:t>
            </a:r>
            <a:r>
              <a:rPr lang="en-US" sz="20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gelebilir</a:t>
            </a:r>
            <a:r>
              <a:rPr lang="en-US" sz="2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E71D0-0241-77C0-83C8-25F808378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F29A31-F6F5-27F3-1580-CC0BFA5E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rgbClr val="002060"/>
                </a:solidFill>
              </a:rPr>
              <a:t>Renkler</a:t>
            </a:r>
            <a:r>
              <a:rPr lang="en-US" kern="1200" dirty="0">
                <a:solidFill>
                  <a:srgbClr val="002060"/>
                </a:solidFill>
              </a:rPr>
              <a:t> </a:t>
            </a:r>
            <a:r>
              <a:rPr lang="en-US" kern="1200" dirty="0" err="1">
                <a:solidFill>
                  <a:srgbClr val="002060"/>
                </a:solidFill>
              </a:rPr>
              <a:t>ve</a:t>
            </a:r>
            <a:r>
              <a:rPr lang="en-US" kern="1200" dirty="0">
                <a:solidFill>
                  <a:srgbClr val="002060"/>
                </a:solidFill>
              </a:rPr>
              <a:t> </a:t>
            </a:r>
            <a:r>
              <a:rPr lang="en-US" kern="1200" dirty="0" err="1">
                <a:solidFill>
                  <a:srgbClr val="002060"/>
                </a:solidFill>
              </a:rPr>
              <a:t>Yazı</a:t>
            </a:r>
            <a:r>
              <a:rPr lang="en-US" kern="1200" dirty="0">
                <a:solidFill>
                  <a:srgbClr val="002060"/>
                </a:solidFill>
              </a:rPr>
              <a:t> </a:t>
            </a:r>
            <a:r>
              <a:rPr lang="en-US" kern="1200" dirty="0" err="1">
                <a:solidFill>
                  <a:srgbClr val="002060"/>
                </a:solidFill>
              </a:rPr>
              <a:t>Büyüklüğü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352398-E1E1-6F40-BFD0-CE04AC88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>
              <a:spcBef>
                <a:spcPts val="600"/>
              </a:spcBef>
            </a:pP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Yazı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tiplerinin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etiketlerin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ve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diğer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tüm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metinlerin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okunabilir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olduğundan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emin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olun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114300" indent="0">
              <a:spcBef>
                <a:spcPts val="600"/>
              </a:spcBef>
              <a:buNone/>
            </a:pPr>
            <a:endParaRPr lang="en-US" sz="2400" b="0" i="0" u="none" strike="noStrike" dirty="0">
              <a:solidFill>
                <a:srgbClr val="002060"/>
              </a:solidFill>
              <a:effectLst/>
            </a:endParaRPr>
          </a:p>
          <a:p>
            <a:pPr marL="571500"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Her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slaytın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altına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anlattığınız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konuyu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özetleyen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</a:rPr>
              <a:t>1-2 </a:t>
            </a:r>
            <a:r>
              <a:rPr lang="en-US" sz="2400" b="1" i="0" u="none" strike="noStrike" dirty="0" err="1">
                <a:solidFill>
                  <a:srgbClr val="002060"/>
                </a:solidFill>
                <a:effectLst/>
              </a:rPr>
              <a:t>satırlık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2060"/>
                </a:solidFill>
                <a:effectLst/>
              </a:rPr>
              <a:t>bir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2060"/>
                </a:solidFill>
                <a:effectLst/>
              </a:rPr>
              <a:t>cümle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eklemek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iyi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bir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uygulamadır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. Bu,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sözlü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açıklamalarınızı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duyamayan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izleyiciler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için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faydalı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</a:rPr>
              <a:t>olacaktır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1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51E28-6650-E9DE-419E-BDF2F176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E873CC-969D-2A63-29E3-71CA12EB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</a:rPr>
              <a:t>Genel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Yönergeler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13D4A4-0954-0211-56D7-B69C3843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685800"/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Kavramları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mümkün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olduğunca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basit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tutunuz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685800"/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Her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sayfada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yalnızca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 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tek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bir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 ana </a:t>
            </a:r>
            <a:r>
              <a:rPr lang="en-US" b="1" i="0" u="none" strike="noStrike" dirty="0" err="1">
                <a:solidFill>
                  <a:schemeClr val="tx2"/>
                </a:solidFill>
                <a:effectLst/>
              </a:rPr>
              <a:t>fikre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 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yer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veriniz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Satır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bölmelerinden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</a:rPr>
              <a:t>kaçınınız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9144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Dinleyicilerin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uzun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metinler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okumak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yerine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size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odaklanmasını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sağlayınız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228600"/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sayfada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fazla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kelime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kullanmanız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önerilir</a:t>
            </a:r>
            <a:endParaRPr lang="en-US" b="0" i="1" u="none" strike="noStrike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/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sayfada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fazla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satır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bulundurmanız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önerilir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1" indent="-457200">
              <a:buFont typeface="Wingdings" pitchFamily="2" charset="2"/>
              <a:buChar char="q"/>
            </a:pP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karmaşık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yerine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birkaç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basit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kullanınız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82625" lvl="1" indent="-457200">
              <a:buFont typeface="Wingdings" pitchFamily="2" charset="2"/>
              <a:buChar char="q"/>
            </a:pP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sonra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tekrar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başvurmayı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planladığınız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sayfanın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kopyalarını</a:t>
            </a:r>
            <a:r>
              <a:rPr lang="en-US" sz="28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oluşturunuz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Sunum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sırasında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sayfalar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arasında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ileri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geri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geçiş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yapmamanız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önerilir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0" lvl="1" indent="-342900"/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slayta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dönmeyi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planlamamanız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önerilir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0700" lvl="1" indent="-342900">
              <a:buFont typeface="Wingdings" pitchFamily="2" charset="2"/>
              <a:buChar char="q"/>
            </a:pP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Projeksiyon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bilgisayarı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sistemine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bağlı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olmayacağı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28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efektleri</a:t>
            </a:r>
            <a:r>
              <a:rPr lang="en-US" sz="28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kullanmamanız</a:t>
            </a:r>
            <a:r>
              <a:rPr lang="en-US" sz="28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önerilir</a:t>
            </a:r>
            <a:r>
              <a:rPr lang="en-US" sz="2800" b="0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01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5A2AE-3A7E-9765-1E03-A12615F9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7AB33A-2767-D37D-6352-2D76E39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</a:rPr>
              <a:t>Grafikler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ve</a:t>
            </a:r>
            <a:r>
              <a:rPr lang="en-US" kern="1200" dirty="0">
                <a:solidFill>
                  <a:schemeClr val="tx2"/>
                </a:solidFill>
              </a:rPr>
              <a:t> </a:t>
            </a:r>
            <a:r>
              <a:rPr lang="en-US" kern="1200" dirty="0" err="1">
                <a:solidFill>
                  <a:schemeClr val="tx2"/>
                </a:solidFill>
              </a:rPr>
              <a:t>Şekiller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643951-AC4A-6B6B-EA5A-54BFBCAC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342900"/>
            <a:r>
              <a:rPr lang="en-US" sz="2400" b="1" i="0" u="none" strike="noStrike" dirty="0">
                <a:solidFill>
                  <a:schemeClr val="tx2"/>
                </a:solidFill>
                <a:effectLst/>
              </a:rPr>
              <a:t>Basit </a:t>
            </a:r>
            <a:r>
              <a:rPr lang="en-US" sz="2400" b="1" i="0" u="none" strike="noStrike" dirty="0" err="1">
                <a:solidFill>
                  <a:schemeClr val="tx2"/>
                </a:solidFill>
                <a:effectLst/>
              </a:rPr>
              <a:t>Çizimler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228600"/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Basit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çizimler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genellikle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iyi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sonucu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çizgileri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yeterince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kalın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yapınız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Yüksek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kontrast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sağlamak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koyu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renkler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kullanınız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Noktalı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kesik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çizgiler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diğer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özel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çizgiler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kalın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belirgin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olmalıdır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342900"/>
            <a:r>
              <a:rPr lang="en-US" sz="2400" b="1" i="0" u="none" strike="noStrike" dirty="0" err="1">
                <a:solidFill>
                  <a:schemeClr val="tx2"/>
                </a:solidFill>
                <a:effectLst/>
              </a:rPr>
              <a:t>Yazı</a:t>
            </a:r>
            <a:r>
              <a:rPr lang="en-US" sz="2400" b="1" i="0" u="none" strike="noStrike" dirty="0">
                <a:solidFill>
                  <a:schemeClr val="tx2"/>
                </a:solidFill>
                <a:effectLst/>
              </a:rPr>
              <a:t> Tipi </a:t>
            </a:r>
            <a:r>
              <a:rPr lang="en-US" sz="2400" b="1" i="0" u="none" strike="noStrike" dirty="0" err="1">
                <a:solidFill>
                  <a:schemeClr val="tx2"/>
                </a:solidFill>
                <a:effectLst/>
              </a:rPr>
              <a:t>ve</a:t>
            </a:r>
            <a:r>
              <a:rPr lang="en-US" sz="24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chemeClr val="tx2"/>
                </a:solidFill>
                <a:effectLst/>
              </a:rPr>
              <a:t>Boyutu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tiplerinin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puntodan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büyük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olmasına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Şekillerde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 </a:t>
            </a:r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Arial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kullanınız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28600"/>
            <a:r>
              <a:rPr lang="en-US" b="1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Times New Roman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serif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tiplerinden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kaçının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Bu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basılı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materyaller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uygundur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ancak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ekranlarda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okunabilirliği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düşüktür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342900"/>
            <a:r>
              <a:rPr lang="en-US" sz="2400" b="1" i="0" u="none" strike="noStrike" dirty="0" err="1">
                <a:solidFill>
                  <a:schemeClr val="tx2"/>
                </a:solidFill>
                <a:effectLst/>
              </a:rPr>
              <a:t>Grafikler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228600"/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İçe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aktarılan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grafiklerde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tipleri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ince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çizgiler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olabilir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228600"/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tür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sorunları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grafiklerin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hazırlandığı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kaynak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programda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düzeltin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781</Words>
  <Application>Microsoft Macintosh PowerPoint</Application>
  <PresentationFormat>Geniş ekran</PresentationFormat>
  <Paragraphs>88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ＭＳ Ｐゴシック</vt:lpstr>
      <vt:lpstr>-webkit-standard</vt:lpstr>
      <vt:lpstr>Aptos</vt:lpstr>
      <vt:lpstr>Arial</vt:lpstr>
      <vt:lpstr>Calibri</vt:lpstr>
      <vt:lpstr>Wingdings</vt:lpstr>
      <vt:lpstr>Office Teması</vt:lpstr>
      <vt:lpstr>PowerPoint Sunusu</vt:lpstr>
      <vt:lpstr>Sunumla İlgili Genel Bilgiler</vt:lpstr>
      <vt:lpstr>Sunumla İlgili Genel Bilgiler</vt:lpstr>
      <vt:lpstr>Hat</vt:lpstr>
      <vt:lpstr>Amaçlar</vt:lpstr>
      <vt:lpstr>Renkler ve Yazı Büyüklüğü</vt:lpstr>
      <vt:lpstr>Renkler ve Yazı Büyüklüğü</vt:lpstr>
      <vt:lpstr>Genel Yönergeler</vt:lpstr>
      <vt:lpstr>Grafikler ve Şekiller</vt:lpstr>
      <vt:lpstr>Grafikler ve Şekiller</vt:lpstr>
      <vt:lpstr>Grafikler ve Şekiller</vt:lpstr>
      <vt:lpstr>Sonuç</vt:lpstr>
      <vt:lpstr>Dosya Kaydetme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Anonim</dc:creator>
  <cp:lastModifiedBy>Anonim</cp:lastModifiedBy>
  <cp:revision>11</cp:revision>
  <dcterms:created xsi:type="dcterms:W3CDTF">2025-01-10T17:08:03Z</dcterms:created>
  <dcterms:modified xsi:type="dcterms:W3CDTF">2025-01-10T20:01:44Z</dcterms:modified>
</cp:coreProperties>
</file>