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165CB9"/>
    <a:srgbClr val="1569B6"/>
    <a:srgbClr val="1372D2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2"/>
    <p:restoredTop sz="86405"/>
  </p:normalViewPr>
  <p:slideViewPr>
    <p:cSldViewPr snapToGrid="0">
      <p:cViewPr varScale="1">
        <p:scale>
          <a:sx n="93" d="100"/>
          <a:sy n="93" d="100"/>
        </p:scale>
        <p:origin x="240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giles\Documents\Conferences\IEDM2017\Templates\example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25510599014"/>
          <c:y val="0.0590014423872692"/>
          <c:w val="0.736142725034738"/>
          <c:h val="0.7240817195147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Sample A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12</c:v>
                </c:pt>
                <c:pt idx="3">
                  <c:v>19</c:v>
                </c:pt>
                <c:pt idx="4">
                  <c:v>28</c:v>
                </c:pt>
                <c:pt idx="5">
                  <c:v>39</c:v>
                </c:pt>
                <c:pt idx="6">
                  <c:v>52</c:v>
                </c:pt>
                <c:pt idx="7">
                  <c:v>67</c:v>
                </c:pt>
                <c:pt idx="8">
                  <c:v>84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Sample B</c:f>
              <c:strCache>
                <c:ptCount val="1"/>
                <c:pt idx="0">
                  <c:v>Sample B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star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Sheet1!$C$3:$C$11</c:f>
              <c:numCache>
                <c:formatCode>General</c:formatCode>
                <c:ptCount val="9"/>
                <c:pt idx="0">
                  <c:v>9.4</c:v>
                </c:pt>
                <c:pt idx="1">
                  <c:v>12.7</c:v>
                </c:pt>
                <c:pt idx="2">
                  <c:v>18.2</c:v>
                </c:pt>
                <c:pt idx="3">
                  <c:v>25.9</c:v>
                </c:pt>
                <c:pt idx="4">
                  <c:v>35.8</c:v>
                </c:pt>
                <c:pt idx="5">
                  <c:v>47.9</c:v>
                </c:pt>
                <c:pt idx="6">
                  <c:v>62.2</c:v>
                </c:pt>
                <c:pt idx="7">
                  <c:v>78.7</c:v>
                </c:pt>
                <c:pt idx="8">
                  <c:v>97.4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Sample C</c:v>
                </c:pt>
              </c:strCache>
            </c:strRef>
          </c:tx>
          <c:spPr>
            <a:ln w="38100" cap="rnd" cmpd="sng" algn="ctr">
              <a:solidFill>
                <a:srgbClr val="006600"/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rgbClr val="006600"/>
              </a:solidFill>
              <a:ln w="9525" cap="flat" cmpd="sng" algn="ctr">
                <a:solidFill>
                  <a:srgbClr val="006600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Sheet1!$D$3:$D$11</c:f>
              <c:numCache>
                <c:formatCode>General</c:formatCode>
                <c:ptCount val="9"/>
                <c:pt idx="0">
                  <c:v>15.34</c:v>
                </c:pt>
                <c:pt idx="1">
                  <c:v>18.97</c:v>
                </c:pt>
                <c:pt idx="2">
                  <c:v>25.02</c:v>
                </c:pt>
                <c:pt idx="3">
                  <c:v>33.49</c:v>
                </c:pt>
                <c:pt idx="4">
                  <c:v>44.38</c:v>
                </c:pt>
                <c:pt idx="5">
                  <c:v>57.69</c:v>
                </c:pt>
                <c:pt idx="6">
                  <c:v>73.42</c:v>
                </c:pt>
                <c:pt idx="7">
                  <c:v>91.57</c:v>
                </c:pt>
                <c:pt idx="8">
                  <c:v>112.14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68544"/>
        <c:axId val="115217536"/>
      </c:scatterChart>
      <c:valAx>
        <c:axId val="9546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tr-TR"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X-Axis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15217536"/>
        <c:crosses val="autoZero"/>
        <c:crossBetween val="midCat"/>
        <c:majorUnit val="2"/>
      </c:valAx>
      <c:valAx>
        <c:axId val="115217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tr-TR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Y-Axis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104862528284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5468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0742724083"/>
          <c:y val="0.0846466151190561"/>
          <c:w val="0.304841411340723"/>
          <c:h val="0.269145208200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r-TR"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3652926-f806-46c8-bb79-2d3087f5e1a2}"/>
      </c:ext>
    </c:extLst>
  </c:chart>
  <c:spPr>
    <a:solidFill>
      <a:schemeClr val="bg1">
        <a:alpha val="83000"/>
      </a:schemeClr>
    </a:solidFill>
    <a:ln w="9525" cap="flat" cmpd="sng" algn="ctr">
      <a:noFill/>
      <a:round/>
    </a:ln>
    <a:effectLst/>
  </c:spPr>
  <c:txPr>
    <a:bodyPr/>
    <a:lstStyle/>
    <a:p>
      <a:pPr>
        <a:defRPr lang="tr-TR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338B3-B0BD-4149-8CBF-2918C3A37575}" type="datetimeFigureOut">
              <a:rPr lang="tr-TR" smtClean="0"/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solidFill>
            <a:srgbClr val="2E75B6"/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6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419B-A618-0344-8D76-C9386D8D0548}" type="slidenum">
              <a:rPr lang="tr-TR" smtClean="0"/>
            </a:fld>
            <a:endParaRPr lang="tr-TR"/>
          </a:p>
        </p:txBody>
      </p:sp>
      <p:sp>
        <p:nvSpPr>
          <p:cNvPr id="7" name="Başlık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Wingdings" panose="05000000000000000000" pitchFamily="2" charset="2"/>
              <a:buChar char="q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0419B-A618-0344-8D76-C9386D8D0548}" type="slidenum">
              <a:rPr lang="tr-TR" smtClean="0"/>
            </a:fld>
            <a:endParaRPr lang="tr-TR" dirty="0"/>
          </a:p>
        </p:txBody>
      </p:sp>
      <p:sp>
        <p:nvSpPr>
          <p:cNvPr id="7" name="Başlık Yer Tutucusu 6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2E75B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5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idx="1"/>
          </p:nvPr>
        </p:nvSpPr>
        <p:spPr>
          <a:xfrm>
            <a:off x="3665995" y="4697574"/>
            <a:ext cx="4278792" cy="1481433"/>
          </a:xfrm>
          <a:solidFill>
            <a:schemeClr val="bg1">
              <a:alpha val="76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altLang="tr-T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Name &amp; Surname of Author(s)</a:t>
            </a:r>
            <a:endParaRPr lang="en-US" altLang="tr-T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endParaRPr lang="en-US" altLang="tr-T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tr-T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 / Title Information</a:t>
            </a:r>
            <a:endParaRPr lang="en-US" altLang="tr-T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108802" y="137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tr-TR"/>
          </a:p>
        </p:txBody>
      </p:sp>
      <p:sp>
        <p:nvSpPr>
          <p:cNvPr id="10" name="Akış Şeması: İşlem 9"/>
          <p:cNvSpPr/>
          <p:nvPr/>
        </p:nvSpPr>
        <p:spPr>
          <a:xfrm>
            <a:off x="1542415" y="2582545"/>
            <a:ext cx="8646160" cy="1033780"/>
          </a:xfrm>
          <a:prstGeom prst="flowChartProcess">
            <a:avLst/>
          </a:prstGeom>
          <a:solidFill>
            <a:schemeClr val="bg2">
              <a:alpha val="47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tr-TR" sz="20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</a:rPr>
              <a:t>CLICK HERE TO EDIT THE MAIN HEADLINE STYLE</a:t>
            </a:r>
            <a:endParaRPr lang="en-US" altLang="tr-TR" sz="2000" b="1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532251826" name="Metin Kutusu 532251826"/>
          <p:cNvSpPr txBox="1"/>
          <p:nvPr/>
        </p:nvSpPr>
        <p:spPr>
          <a:xfrm>
            <a:off x="1543050" y="245110"/>
            <a:ext cx="8978265" cy="14020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tr-TR" sz="20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11th International Academic Studies Congress</a:t>
            </a:r>
            <a:endParaRPr lang="en-US" altLang="tr-TR" sz="20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tr-TR" sz="24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THE PSYCHOLOGY OF THE AGE OF ARTIFICIAL INTELLIGENCE</a:t>
            </a:r>
            <a:endParaRPr lang="en-US" altLang="tr-TR" sz="24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tr-TR" sz="20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Human, Society, Technology, and Institutional Structures</a:t>
            </a:r>
            <a:endParaRPr lang="en-US" altLang="tr-TR" sz="20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tr-TR" sz="20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Times New Roman" panose="02020603050405020304"/>
              </a:rPr>
              <a:t>April 28-30, 2026</a:t>
            </a:r>
            <a:endParaRPr lang="en-US" altLang="tr-TR" sz="20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056639868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315" y="245110"/>
            <a:ext cx="1182370" cy="118745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" y="245110"/>
            <a:ext cx="1253490" cy="1255395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altLang="tr-TR" kern="1200" dirty="0">
                <a:solidFill>
                  <a:schemeClr val="tx2"/>
                </a:solidFill>
              </a:rPr>
            </a:br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765290" y="1878330"/>
          <a:ext cx="5232400" cy="3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tr-TR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Good Example of a Shape</a:t>
            </a: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ubtitle 3"/>
          <p:cNvSpPr txBox="1"/>
          <p:nvPr/>
        </p:nvSpPr>
        <p:spPr>
          <a:xfrm>
            <a:off x="603064" y="4082076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tr-TR" sz="2400" dirty="0">
                <a:solidFill>
                  <a:schemeClr val="tx2"/>
                </a:solidFill>
              </a:rPr>
              <a:t>Simple graphic - bold, prominent axes - large fonts</a:t>
            </a:r>
            <a:endParaRPr lang="en-US" altLang="tr-TR" sz="2400" dirty="0">
              <a:solidFill>
                <a:schemeClr val="tx2"/>
              </a:solidFill>
            </a:endParaRPr>
          </a:p>
        </p:txBody>
      </p:sp>
      <p:pic>
        <p:nvPicPr>
          <p:cNvPr id="5" name="Resim 2056639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tr-TR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Bad Example</a:t>
            </a:r>
            <a:endParaRPr lang="en-US" altLang="tr-TR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ubtitle 3"/>
          <p:cNvSpPr txBox="1"/>
          <p:nvPr/>
        </p:nvSpPr>
        <p:spPr>
          <a:xfrm>
            <a:off x="519137" y="4135987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tr-TR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colors, poor contrast, very small text.</a:t>
            </a:r>
            <a:endParaRPr lang="en-US" altLang="tr-TR" sz="2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7" y="2039801"/>
            <a:ext cx="2870792" cy="18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2056639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Conclusion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/>
            <a:r>
              <a:rPr lang="en-US" altLang="tr-TR" b="0" i="0" u="none" strike="noStrike" dirty="0" err="1">
                <a:solidFill>
                  <a:schemeClr val="tx2"/>
                </a:solidFill>
                <a:effectLst/>
              </a:rPr>
              <a:t>Summarize the most important findings of your study in separate lines (3-6). Use short and clear statements that are easy for the audience to remember.</a:t>
            </a:r>
            <a:endParaRPr lang="en-US" altLang="tr-TR" b="0" i="0" u="none" strike="noStrike" dirty="0" err="1">
              <a:solidFill>
                <a:schemeClr val="tx2"/>
              </a:solidFill>
              <a:effectLst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2400" i="1" u="none" strike="noStrike" dirty="0">
                <a:solidFill>
                  <a:schemeClr val="tx2"/>
                </a:solidFill>
                <a:effectLst/>
              </a:rPr>
              <a:t>Bulleted Text List – Level 1</a:t>
            </a:r>
            <a:endParaRPr lang="en-US" altLang="tr-TR" sz="2400" i="1" u="none" strike="noStrike" dirty="0">
              <a:solidFill>
                <a:schemeClr val="tx2"/>
              </a:solidFill>
              <a:effectLst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2400" i="1" dirty="0">
                <a:solidFill>
                  <a:schemeClr val="tx2"/>
                </a:solidFill>
              </a:rPr>
              <a:t>Bulleted Text List – Level 2</a:t>
            </a:r>
            <a:endParaRPr lang="en-US" altLang="tr-TR" sz="2400" i="1" dirty="0">
              <a:solidFill>
                <a:schemeClr val="tx2"/>
              </a:solidFill>
            </a:endParaRPr>
          </a:p>
          <a:p>
            <a:pPr marL="571500" indent="-342900"/>
            <a:r>
              <a:rPr lang="en-US" altLang="tr-TR" dirty="0">
                <a:solidFill>
                  <a:schemeClr val="tx2"/>
                </a:solidFill>
              </a:rPr>
              <a:t>Bulleted Text List – Level 2Bulleted Text List – Level 1</a:t>
            </a:r>
            <a:endParaRPr lang="en-US" altLang="tr-TR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tr-TR" dirty="0">
              <a:solidFill>
                <a:schemeClr val="tx2"/>
              </a:solidFill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altLang="tr-TR" kern="1200" dirty="0">
                <a:solidFill>
                  <a:schemeClr val="tx2"/>
                </a:solidFill>
              </a:rPr>
            </a:br>
            <a:r>
              <a:rPr lang="en-US" altLang="tr-TR" kern="1200" dirty="0">
                <a:solidFill>
                  <a:schemeClr val="tx2"/>
                </a:solidFill>
              </a:rPr>
              <a:t>Save File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4046"/>
            <a:ext cx="10663737" cy="5024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/>
            <a:r>
              <a:rPr lang="en-US" altLang="tr-TR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 TrueType Fonts in Your File</a:t>
            </a:r>
            <a:endParaRPr lang="en-US" altLang="tr-TR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 err="1">
                <a:solidFill>
                  <a:schemeClr val="tx2"/>
                </a:solidFill>
                <a:effectLst/>
              </a:rPr>
              <a:t>Select the following options in order: “File”, “Save As”, “Tools” (or “Options”), </a:t>
            </a:r>
            <a:endParaRPr lang="en-US" altLang="tr-TR" sz="2400" b="0" i="1" u="none" strike="noStrike" dirty="0" err="1">
              <a:solidFill>
                <a:schemeClr val="tx2"/>
              </a:solidFill>
              <a:effectLst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 err="1">
                <a:solidFill>
                  <a:schemeClr val="tx2"/>
                </a:solidFill>
                <a:effectLst/>
              </a:rPr>
              <a:t>“Save options”, or “Include fonts in file”. </a:t>
            </a:r>
            <a:endParaRPr lang="en-US" altLang="tr-TR" sz="2400" b="0" i="1" u="none" strike="noStrike" dirty="0" err="1">
              <a:solidFill>
                <a:schemeClr val="tx2"/>
              </a:solidFill>
              <a:effectLst/>
            </a:endParaRPr>
          </a:p>
          <a:p>
            <a:pPr marL="685800">
              <a:buFont typeface="Wingdings" panose="05000000000000000000" charset="0"/>
              <a:buChar char="q"/>
            </a:pPr>
            <a:r>
              <a:rPr lang="en-US" altLang="tr-TR" sz="2800" b="1" u="none" strike="noStrike" dirty="0" err="1">
                <a:solidFill>
                  <a:schemeClr val="tx2"/>
                </a:solidFill>
                <a:effectLst/>
              </a:rPr>
              <a:t>Alternatively:</a:t>
            </a:r>
            <a:endParaRPr lang="en-US" altLang="tr-TR" sz="2800" b="1" u="none" strike="noStrike" dirty="0" err="1">
              <a:solidFill>
                <a:schemeClr val="tx2"/>
              </a:solidFill>
              <a:effectLst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“File”, “Save As”, “Embed True Type” (Include True Type fonts). Name your file according to the following format: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S-P_yazar.ppt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S: Session number/Name, P: Presentation order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altLang="tr-TR" sz="2400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5-3_Smith.ppt</a:t>
            </a:r>
            <a:endParaRPr lang="en-US" altLang="tr-TR" sz="2400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General Information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>
              <a:spcBef>
                <a:spcPts val="2400"/>
              </a:spcBef>
            </a:pPr>
            <a:r>
              <a:rPr lang="en-US" altLang="tr-TR" dirty="0" err="1">
                <a:solidFill>
                  <a:srgbClr val="002060"/>
                </a:solidFill>
                <a:effectLst/>
              </a:rPr>
              <a:t>This presentation template is designed for use at the Academic Studies Congress.</a:t>
            </a:r>
            <a:endParaRPr lang="en-US" altLang="tr-TR" dirty="0" err="1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Images should be high resolution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 (minimum 300 DPI)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, and font sizes must be legible from the back of the room.</a:t>
            </a:r>
            <a:r>
              <a:rPr lang="en-US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b="0" i="0" u="none" strike="noStrike" dirty="0">
                <a:solidFill>
                  <a:srgbClr val="002060"/>
                </a:solidFill>
                <a:effectLst/>
              </a:rPr>
              <a:t>Please be present in the hall or on the online platform before your session starts.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Bring your presentation on a 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flash drive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 to the control desk and test it before the session begins</a:t>
            </a:r>
            <a:endParaRPr lang="en-US" altLang="tr-TR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08915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Presentation Format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altLang="tr-TR" dirty="0">
                <a:solidFill>
                  <a:srgbClr val="002060"/>
                </a:solidFill>
                <a:effectLst/>
              </a:rPr>
              <a:t>Duration: Maximum 15 minutes for </a:t>
            </a:r>
            <a:r>
              <a:rPr lang="en-US" altLang="tr-TR" b="1" dirty="0">
                <a:solidFill>
                  <a:srgbClr val="002060"/>
                </a:solidFill>
                <a:effectLst/>
              </a:rPr>
              <a:t>presentation + 5 minutes</a:t>
            </a:r>
            <a:r>
              <a:rPr lang="en-US" altLang="tr-TR" dirty="0">
                <a:solidFill>
                  <a:srgbClr val="002060"/>
                </a:solidFill>
                <a:effectLst/>
              </a:rPr>
              <a:t> for Q&amp;A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altLang="tr-TR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session chair may adjust the timing based on the session's intensity.</a:t>
            </a:r>
            <a:endParaRPr lang="en-US" altLang="tr-TR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altLang="tr-TR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Recommended length: Maximum 15 slides (including title and conclusion).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Outline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altLang="tr-TR" b="0" i="0" u="none" strike="noStrike" dirty="0" err="1">
                <a:solidFill>
                  <a:srgbClr val="002060"/>
                </a:solidFill>
                <a:effectLst/>
              </a:rPr>
              <a:t>Summarize the 3-6 most important topics of your work.</a:t>
            </a:r>
            <a:endParaRPr lang="en-US" altLang="tr-TR" b="0" i="0" u="none" strike="noStrike" dirty="0" err="1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3000" b="0" u="none" strike="noStrike" dirty="0">
                <a:solidFill>
                  <a:srgbClr val="002060"/>
                </a:solidFill>
                <a:effectLst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Bullet Point – Level 1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3000" b="0" u="none" strike="noStrike" dirty="0">
                <a:solidFill>
                  <a:srgbClr val="002060"/>
                </a:solidFill>
                <a:effectLst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Objectives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2135">
              <a:spcBef>
                <a:spcPts val="2400"/>
              </a:spcBef>
            </a:pPr>
            <a:r>
              <a:rPr lang="en-US" altLang="tr-TR" b="0" i="0" u="none" strike="noStrike" dirty="0" err="1">
                <a:solidFill>
                  <a:srgbClr val="002060"/>
                </a:solidFill>
                <a:effectLst/>
              </a:rPr>
              <a:t>This slide summarizes the aims – objectives – and motivation for your study. For example, list the 3-5 most important goals you aim to achieve with your study.</a:t>
            </a:r>
            <a:endParaRPr lang="en-US" altLang="tr-TR" b="0" i="0" u="none" strike="noStrike" dirty="0" err="1">
              <a:solidFill>
                <a:srgbClr val="002060"/>
              </a:solidFill>
              <a:effectLst/>
            </a:endParaRPr>
          </a:p>
          <a:p>
            <a:pPr marL="971550" lvl="1" indent="-457200">
              <a:spcBef>
                <a:spcPts val="2400"/>
              </a:spcBef>
              <a:buFont typeface="Wingdings" panose="05000000000000000000" charset="0"/>
              <a:buChar char="q"/>
            </a:pPr>
            <a:r>
              <a:rPr lang="en-US" sz="3000" dirty="0">
                <a:solidFill>
                  <a:srgbClr val="002060"/>
                </a:solidFill>
                <a:effectLst/>
                <a:sym typeface="+mn-ea"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altLang="tr-TR" sz="2000" i="1" dirty="0" err="1">
                <a:solidFill>
                  <a:srgbClr val="002060"/>
                </a:solidFill>
                <a:effectLst/>
                <a:sym typeface="+mn-ea"/>
              </a:rPr>
              <a:t>Bullet Point – Level </a:t>
            </a:r>
            <a:r>
              <a:rPr lang="tr-TR" altLang="en-US" sz="2000" i="1" dirty="0" err="1">
                <a:solidFill>
                  <a:srgbClr val="002060"/>
                </a:solidFill>
                <a:effectLst/>
                <a:sym typeface="+mn-ea"/>
              </a:rPr>
              <a:t>2</a:t>
            </a:r>
            <a:endParaRPr lang="en-US" altLang="tr-TR" sz="2000" b="0" i="1" u="none" strike="noStrike" dirty="0" err="1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457200" algn="l">
              <a:spcBef>
                <a:spcPts val="2400"/>
              </a:spcBef>
              <a:buClrTx/>
              <a:buSzTx/>
              <a:buFont typeface="Wingdings" panose="05000000000000000000" charset="0"/>
              <a:buChar char="q"/>
            </a:pPr>
            <a:r>
              <a:rPr lang="en-US" sz="3000" dirty="0">
                <a:solidFill>
                  <a:srgbClr val="002060"/>
                </a:solidFill>
                <a:effectLst/>
                <a:sym typeface="+mn-ea"/>
              </a:rPr>
              <a:t>Bulleted Text List – Level 1</a:t>
            </a:r>
            <a:endParaRPr lang="en-US" sz="3000" b="0" u="none" strike="noStrike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2060"/>
              </a:solidFill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Colors and Font Sizes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20000"/>
          </a:bodyPr>
          <a:lstStyle/>
          <a:p>
            <a:pPr indent="-3429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Use black or another dark color for text.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400" b="1" i="0" u="none" strike="noStrike" dirty="0">
                <a:solidFill>
                  <a:srgbClr val="002060"/>
                </a:solidFill>
                <a:effectLst/>
              </a:rPr>
              <a:t>Ensure maximum contrast with a white background.</a:t>
            </a:r>
            <a:r>
              <a:rPr lang="tr-TR" alt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endParaRPr lang="tr-TR" altLang="en-US" sz="2400" b="1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Font Types:</a:t>
            </a:r>
            <a:r>
              <a:rPr lang="tr-TR" alt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Calibri or Arial.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Font Types: Calibri or Arial.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Main text: 32 pt.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tr-TR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Secondary text: 28 pt.</a:t>
            </a: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endParaRPr lang="en-US" altLang="tr-TR" sz="2000" b="1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r>
              <a:rPr lang="en-US" altLang="tr-TR" sz="22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Minimum text: </a:t>
            </a:r>
            <a:r>
              <a:rPr lang="en-US" altLang="tr-TR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pt (Do not use fonts smaller than 24 pt). Fonts smaller than 24 points (e.g., 20 points) are too small, so avoid using them.</a:t>
            </a:r>
            <a:endParaRPr lang="en-US" altLang="tr-TR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altLang="tr-TR" sz="22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Warning:</a:t>
            </a:r>
            <a:r>
              <a:rPr lang="en-US" altLang="tr-TR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Yellow, gray, pink, or light blue colors may look good on a screen but may become unreadable when projected.</a:t>
            </a:r>
            <a:endParaRPr lang="en-US" altLang="tr-TR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rgbClr val="002060"/>
                </a:solidFill>
              </a:rPr>
              <a:t>Colors and Font Size</a:t>
            </a:r>
            <a:endParaRPr lang="en-US" altLang="tr-TR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Ensure that fonts, labels, and all other text are readable.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600"/>
              </a:spcBef>
            </a:pP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 algn="just">
              <a:spcBef>
                <a:spcPts val="600"/>
              </a:spcBef>
            </a:pPr>
            <a:r>
              <a:rPr lang="en-US" altLang="tr-TR" sz="2400" b="0" i="0" u="none" strike="noStrike" dirty="0">
                <a:solidFill>
                  <a:srgbClr val="002060"/>
                </a:solidFill>
                <a:effectLst/>
              </a:rPr>
              <a:t>It's good practice to add a short sentence or two summarizing the topic you've discussed at the bottom of each slide. This will be helpful for viewers who couldn't hear your verbal explanations.</a:t>
            </a:r>
            <a:endParaRPr lang="en-US" altLang="tr-TR" sz="2400" b="0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General Guidelines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42500"/>
          </a:bodyPr>
          <a:lstStyle/>
          <a:p>
            <a:pPr marL="685800"/>
            <a:r>
              <a:rPr lang="en-US" altLang="tr-TR" sz="4480" b="1" i="0" u="none" strike="noStrike" dirty="0">
                <a:solidFill>
                  <a:schemeClr val="tx2"/>
                </a:solidFill>
                <a:effectLst/>
              </a:rPr>
              <a:t>Keep the concepts as simple as possible.</a:t>
            </a:r>
            <a:endParaRPr lang="en-US" altLang="tr-TR" sz="4480" b="1" i="0" u="none" strike="noStrike" dirty="0">
              <a:solidFill>
                <a:schemeClr val="tx2"/>
              </a:solidFill>
              <a:effectLst/>
            </a:endParaRPr>
          </a:p>
          <a:p>
            <a:pPr marL="685800"/>
            <a:r>
              <a:rPr lang="en-US" altLang="tr-TR" sz="4480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Include only one main idea on each page. Avoid line breaks.</a:t>
            </a:r>
            <a:endParaRPr lang="en-US" altLang="tr-TR" sz="4480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your audience focuses on you rather than reading long texts.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to use a maximum of 30 words per page.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to have a maximum of 6 lines of text per page.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altLang="tr-TR" sz="448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several simple shapes instead of one complex shape.</a:t>
            </a:r>
            <a:endParaRPr lang="en-US" altLang="tr-TR" sz="4480" b="1" i="0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copies of the pages you plan to refer to again later.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that you do not switch back and forth between pages during the presentation.</a:t>
            </a:r>
            <a:endParaRPr lang="en-US" altLang="tr-TR" sz="419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Arial" panose="020B0604020202020204" pitchFamily="34" charset="0"/>
              <a:buChar char="•"/>
            </a:pPr>
            <a:r>
              <a:rPr lang="en-US" altLang="tr-TR" sz="419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recommended that you do not plan to return to a slide.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-342900">
              <a:buFont typeface="Wingdings" panose="05000000000000000000" pitchFamily="2" charset="2"/>
              <a:buChar char="q"/>
            </a:pPr>
            <a:r>
              <a:rPr lang="en-US" altLang="tr-TR" sz="448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 the projector will not be connected to a sound system, it is recommended that you do not use sound effects.</a:t>
            </a:r>
            <a:endParaRPr lang="en-US" altLang="tr-TR" sz="448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tr-TR" kern="1200" dirty="0">
                <a:solidFill>
                  <a:schemeClr val="tx2"/>
                </a:solidFill>
              </a:rPr>
              <a:t>Graphs and Figures</a:t>
            </a:r>
            <a:endParaRPr lang="en-US" altLang="tr-TR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20000"/>
          </a:bodyPr>
          <a:lstStyle/>
          <a:p>
            <a:pPr indent="-342900"/>
            <a:r>
              <a:rPr lang="en-US" altLang="tr-TR" b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Simple Drawings</a:t>
            </a:r>
            <a:endParaRPr lang="en-US" altLang="tr-TR" b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Simple drawings usually give the best results.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Make all lines thick enough.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Use dark colors to provide high contrast.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Dotted, dashed lines, or other special lines should be thick and distinct.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Wingdings" panose="05000000000000000000" charset="0"/>
              <a:buChar char="q"/>
            </a:pPr>
            <a:r>
              <a:rPr lang="en-US" altLang="tr-TR" sz="2665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Font and Size</a:t>
            </a:r>
            <a:endParaRPr lang="en-US" altLang="tr-TR" sz="2665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Ensure that the fonts used in the figures are larger than 24 points. Use Calibri or Arial fonts in the figures as well.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u="none" strike="noStrike" dirty="0" err="1">
                <a:solidFill>
                  <a:schemeClr val="tx2"/>
                </a:solidFill>
                <a:effectLst/>
              </a:rPr>
              <a:t>Avoid serif fonts such as Times New Roman. These fonts are suitable for printed materials but have poor readability on screens.</a:t>
            </a:r>
            <a:endParaRPr lang="en-US" altLang="tr-TR" sz="1700" i="1" u="none" strike="noStrike" dirty="0" err="1">
              <a:solidFill>
                <a:schemeClr val="tx2"/>
              </a:solidFill>
              <a:effectLst/>
            </a:endParaRPr>
          </a:p>
          <a:p>
            <a:pPr indent="-342900">
              <a:buFont typeface="Wingdings" panose="05000000000000000000" charset="0"/>
              <a:buChar char="q"/>
            </a:pPr>
            <a:r>
              <a:rPr lang="en-US" altLang="tr-TR" sz="2400" b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Graphics</a:t>
            </a:r>
            <a:endParaRPr lang="en-US" altLang="tr-TR" sz="2400" b="1" u="none" strike="noStrike" dirty="0" err="1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dirty="0">
                <a:solidFill>
                  <a:schemeClr val="tx2"/>
                </a:solidFill>
                <a:latin typeface="+mn-lt"/>
                <a:cs typeface="+mn-cs"/>
              </a:rPr>
              <a:t>Imported charts may have small fonts and thin lines. </a:t>
            </a:r>
            <a:endParaRPr lang="en-US" altLang="tr-TR" sz="1700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tr-TR" sz="1700" i="1" dirty="0">
                <a:solidFill>
                  <a:schemeClr val="tx2"/>
                </a:solidFill>
                <a:latin typeface="+mn-lt"/>
                <a:cs typeface="+mn-cs"/>
              </a:rPr>
              <a:t>Correct these issues in the source program where the charts were created.</a:t>
            </a:r>
            <a:endParaRPr lang="en-US" altLang="tr-TR" sz="1700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4191</Words>
  <Application>WPS Sunum</Application>
  <PresentationFormat>Geniş ekran</PresentationFormat>
  <Paragraphs>121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MS PGothic</vt:lpstr>
      <vt:lpstr>Times New Roman</vt:lpstr>
      <vt:lpstr>Wingdings</vt:lpstr>
      <vt:lpstr>Aptos</vt:lpstr>
      <vt:lpstr>Segoe UI</vt:lpstr>
      <vt:lpstr>Microsoft YaHei</vt:lpstr>
      <vt:lpstr>Arial Unicode MS</vt:lpstr>
      <vt:lpstr>Office Teması</vt:lpstr>
      <vt:lpstr>PowerPoint 演示文稿</vt:lpstr>
      <vt:lpstr>General Information</vt:lpstr>
      <vt:lpstr>Presentation Format</vt:lpstr>
      <vt:lpstr>Outline</vt:lpstr>
      <vt:lpstr>Objectives</vt:lpstr>
      <vt:lpstr>Colors and Font Sizes</vt:lpstr>
      <vt:lpstr>Colors and Font Size</vt:lpstr>
      <vt:lpstr>General Guidelines</vt:lpstr>
      <vt:lpstr>Graphs and Figures</vt:lpstr>
      <vt:lpstr> Graphs and Figures</vt:lpstr>
      <vt:lpstr>Graphs and Figures</vt:lpstr>
      <vt:lpstr>Conclusion</vt:lpstr>
      <vt:lpstr> Save File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Anonim</dc:creator>
  <cp:lastModifiedBy>İlknur Herseksarı</cp:lastModifiedBy>
  <cp:revision>24</cp:revision>
  <dcterms:created xsi:type="dcterms:W3CDTF">2025-01-10T17:08:00Z</dcterms:created>
  <dcterms:modified xsi:type="dcterms:W3CDTF">2026-01-19T12:23:17Z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383C40C6E3AC4902A9B0A487251FE28C_13</vt:lpwstr>
  </property>
  <property fmtid="{D5CDD505-2E9C-101B-9397-08002B2CF9AE}" pid="3" name="KSOProductBuildVer">
    <vt:lpwstr>1055-12.2.0.23196</vt:lpwstr>
  </property>
</Properties>
</file>