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165CB9"/>
    <a:srgbClr val="1569B6"/>
    <a:srgbClr val="1372D2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62"/>
    <p:restoredTop sz="86405"/>
  </p:normalViewPr>
  <p:slideViewPr>
    <p:cSldViewPr snapToGrid="0">
      <p:cViewPr varScale="1">
        <p:scale>
          <a:sx n="93" d="100"/>
          <a:sy n="93" d="100"/>
        </p:scale>
        <p:origin x="240" y="9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7" d="100"/>
          <a:sy n="117" d="100"/>
        </p:scale>
        <p:origin x="420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dgiles\Documents\Conferences\IEDM2017\Templates\example%20figu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725510599014"/>
          <c:y val="0.0590014423872692"/>
          <c:w val="0.736142725034738"/>
          <c:h val="0.7240817195147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Sample A</c:v>
                </c:pt>
              </c:strCache>
            </c:strRef>
          </c:tx>
          <c:spPr>
            <a:ln w="3810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Sheet1!$B$3:$B$11</c:f>
              <c:numCache>
                <c:formatCode>General</c:formatCode>
                <c:ptCount val="9"/>
                <c:pt idx="0">
                  <c:v>4</c:v>
                </c:pt>
                <c:pt idx="1">
                  <c:v>7</c:v>
                </c:pt>
                <c:pt idx="2">
                  <c:v>12</c:v>
                </c:pt>
                <c:pt idx="3">
                  <c:v>19</c:v>
                </c:pt>
                <c:pt idx="4">
                  <c:v>28</c:v>
                </c:pt>
                <c:pt idx="5">
                  <c:v>39</c:v>
                </c:pt>
                <c:pt idx="6">
                  <c:v>52</c:v>
                </c:pt>
                <c:pt idx="7">
                  <c:v>67</c:v>
                </c:pt>
                <c:pt idx="8">
                  <c:v>84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Sample B</c:f>
              <c:strCache>
                <c:ptCount val="1"/>
                <c:pt idx="0">
                  <c:v>Sample B</c:v>
                </c:pt>
              </c:strCache>
            </c:strRef>
          </c:tx>
          <c:spPr>
            <a:ln w="38100" cap="rnd" cmpd="sng" algn="ctr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star"/>
            <c:size val="10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Sheet1!$C$3:$C$11</c:f>
              <c:numCache>
                <c:formatCode>General</c:formatCode>
                <c:ptCount val="9"/>
                <c:pt idx="0">
                  <c:v>9.4</c:v>
                </c:pt>
                <c:pt idx="1">
                  <c:v>12.7</c:v>
                </c:pt>
                <c:pt idx="2">
                  <c:v>18.2</c:v>
                </c:pt>
                <c:pt idx="3">
                  <c:v>25.9</c:v>
                </c:pt>
                <c:pt idx="4">
                  <c:v>35.8</c:v>
                </c:pt>
                <c:pt idx="5">
                  <c:v>47.9</c:v>
                </c:pt>
                <c:pt idx="6">
                  <c:v>62.2</c:v>
                </c:pt>
                <c:pt idx="7">
                  <c:v>78.7</c:v>
                </c:pt>
                <c:pt idx="8">
                  <c:v>97.4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Sheet1!$D$2</c:f>
              <c:strCache>
                <c:ptCount val="1"/>
                <c:pt idx="0">
                  <c:v>Sample C</c:v>
                </c:pt>
              </c:strCache>
            </c:strRef>
          </c:tx>
          <c:spPr>
            <a:ln w="38100" cap="rnd" cmpd="sng" algn="ctr">
              <a:solidFill>
                <a:srgbClr val="006600"/>
              </a:solidFill>
              <a:prstDash val="solid"/>
              <a:round/>
            </a:ln>
            <a:effectLst/>
          </c:spPr>
          <c:marker>
            <c:symbol val="triangle"/>
            <c:size val="10"/>
            <c:spPr>
              <a:solidFill>
                <a:srgbClr val="006600"/>
              </a:solidFill>
              <a:ln w="9525" cap="flat" cmpd="sng" algn="ctr">
                <a:solidFill>
                  <a:srgbClr val="006600"/>
                </a:solidFill>
                <a:prstDash val="solid"/>
                <a:round/>
              </a:ln>
              <a:effectLst/>
            </c:spPr>
          </c:marker>
          <c:dLbls>
            <c:delete val="1"/>
          </c:dLbls>
          <c:xVal>
            <c:numRef>
              <c:f>Sheet1!$A$3:$A$11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Sheet1!$D$3:$D$11</c:f>
              <c:numCache>
                <c:formatCode>General</c:formatCode>
                <c:ptCount val="9"/>
                <c:pt idx="0">
                  <c:v>15.34</c:v>
                </c:pt>
                <c:pt idx="1">
                  <c:v>18.97</c:v>
                </c:pt>
                <c:pt idx="2">
                  <c:v>25.02</c:v>
                </c:pt>
                <c:pt idx="3">
                  <c:v>33.49</c:v>
                </c:pt>
                <c:pt idx="4">
                  <c:v>44.38</c:v>
                </c:pt>
                <c:pt idx="5">
                  <c:v>57.69</c:v>
                </c:pt>
                <c:pt idx="6">
                  <c:v>73.42</c:v>
                </c:pt>
                <c:pt idx="7">
                  <c:v>91.57</c:v>
                </c:pt>
                <c:pt idx="8">
                  <c:v>112.14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68544"/>
        <c:axId val="115217536"/>
      </c:scatterChart>
      <c:valAx>
        <c:axId val="95468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lang="tr-TR"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X-Axis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115217536"/>
        <c:crosses val="autoZero"/>
        <c:crossBetween val="midCat"/>
        <c:majorUnit val="2"/>
      </c:valAx>
      <c:valAx>
        <c:axId val="115217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tr-TR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</a:rPr>
                  <a:t>Y-Axis</a:t>
                </a:r>
                <a:endParaRPr lang="en-US" sz="240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1048625282844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flat" cmpd="sng" algn="ctr">
            <a:solidFill>
              <a:schemeClr val="tx1"/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2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546854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3410742724083"/>
          <c:y val="0.0846466151190561"/>
          <c:w val="0.304841411340723"/>
          <c:h val="0.269145208200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r-TR" sz="2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f3652926-f806-46c8-bb79-2d3087f5e1a2}"/>
      </c:ext>
    </c:extLst>
  </c:chart>
  <c:spPr>
    <a:solidFill>
      <a:schemeClr val="bg1">
        <a:alpha val="83000"/>
      </a:schemeClr>
    </a:solidFill>
    <a:ln w="9525" cap="flat" cmpd="sng" algn="ctr">
      <a:noFill/>
      <a:round/>
    </a:ln>
    <a:effectLst/>
  </c:spPr>
  <c:txPr>
    <a:bodyPr/>
    <a:lstStyle/>
    <a:p>
      <a:pPr>
        <a:defRPr lang="tr-TR"/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338B3-B0BD-4149-8CBF-2918C3A37575}" type="datetimeFigureOut">
              <a:rPr lang="tr-TR" smtClean="0"/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  <a:endParaRPr lang="tr-TR"/>
          </a:p>
          <a:p>
            <a:pPr lvl="1"/>
            <a:r>
              <a:rPr lang="tr-TR"/>
              <a:t>İkinci düzey</a:t>
            </a:r>
            <a:endParaRPr lang="tr-TR"/>
          </a:p>
          <a:p>
            <a:pPr lvl="2"/>
            <a:r>
              <a:rPr lang="tr-TR"/>
              <a:t>Üçüncü düzey</a:t>
            </a:r>
            <a:endParaRPr lang="tr-TR"/>
          </a:p>
          <a:p>
            <a:pPr lvl="3"/>
            <a:r>
              <a:rPr lang="tr-TR"/>
              <a:t>Dördüncü düzey</a:t>
            </a:r>
            <a:endParaRPr lang="tr-TR"/>
          </a:p>
          <a:p>
            <a:pPr lvl="4"/>
            <a:r>
              <a:rPr lang="tr-TR"/>
              <a:t>Beşinci düzey</a:t>
            </a:r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B1B725-9074-0343-8C67-BD3C5EBF8F9F}" type="slidenum">
              <a:rPr lang="tr-TR" smtClean="0"/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 hasCustomPrompt="1"/>
          </p:nvPr>
        </p:nvSpPr>
        <p:spPr>
          <a:xfrm>
            <a:off x="0" y="1122363"/>
            <a:ext cx="12192000" cy="2387600"/>
          </a:xfrm>
          <a:prstGeom prst="rect">
            <a:avLst/>
          </a:prstGeom>
          <a:solidFill>
            <a:srgbClr val="2E75B6"/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 hasCustomPrompt="1"/>
          </p:nvPr>
        </p:nvSpPr>
        <p:spPr>
          <a:xfrm>
            <a:off x="0" y="3602038"/>
            <a:ext cx="12192000" cy="1655762"/>
          </a:xfrm>
        </p:spPr>
        <p:txBody>
          <a:bodyPr/>
          <a:lstStyle>
            <a:lvl1pPr marL="0" indent="0" algn="ctr">
              <a:buNone/>
              <a:defRPr sz="24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dirty="0"/>
              <a:t>Asıl alt başlık stilini düzenlemek için tıklayın</a:t>
            </a:r>
            <a:endParaRPr lang="tr-T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6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0419B-A618-0344-8D76-C9386D8D0548}" type="slidenum">
              <a:rPr lang="tr-TR" smtClean="0"/>
            </a:fld>
            <a:endParaRPr lang="tr-TR"/>
          </a:p>
        </p:txBody>
      </p:sp>
      <p:sp>
        <p:nvSpPr>
          <p:cNvPr id="7" name="Başlık 1"/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  <p:sp>
        <p:nvSpPr>
          <p:cNvPr id="9" name="Metin Yer Tutucusu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Wingdings" panose="05000000000000000000" pitchFamily="2" charset="2"/>
              <a:buChar char="q"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  <a:p>
            <a:pPr lvl="1"/>
            <a:endParaRPr lang="tr-T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7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düzenlemek için tıklayın</a:t>
            </a:r>
            <a:endParaRPr lang="tr-TR" dirty="0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24D0C-993D-AA42-B97F-B4D27A14B2B1}" type="datetimeFigureOut">
              <a:rPr lang="tr-TR" smtClean="0"/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40419B-A618-0344-8D76-C9386D8D0548}" type="slidenum">
              <a:rPr lang="tr-TR" smtClean="0"/>
            </a:fld>
            <a:endParaRPr lang="tr-TR" dirty="0"/>
          </a:p>
        </p:txBody>
      </p:sp>
      <p:sp>
        <p:nvSpPr>
          <p:cNvPr id="7" name="Başlık Yer Tutucusu 6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2E75B6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  <a:endParaRPr lang="tr-T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idx="1"/>
          </p:nvPr>
        </p:nvSpPr>
        <p:spPr>
          <a:xfrm>
            <a:off x="3665995" y="4697574"/>
            <a:ext cx="4278792" cy="1481433"/>
          </a:xfrm>
          <a:solidFill>
            <a:schemeClr val="bg1">
              <a:alpha val="68000"/>
            </a:schemeClr>
          </a:solidFill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Yazar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(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lar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)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ın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Adı-Soyadı</a:t>
            </a:r>
            <a:endParaRPr lang="fr-F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endParaRPr lang="fr-FR" sz="2000" kern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anose="020B0600070205080204" pitchFamily="34" charset="-128"/>
            </a:endParaRPr>
          </a:p>
          <a:p>
            <a:pPr marL="0" indent="0" algn="ctr">
              <a:buNone/>
            </a:pP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Kurum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/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Unvan</a:t>
            </a:r>
            <a:r>
              <a:rPr lang="fr-FR" sz="20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 </a:t>
            </a:r>
            <a:r>
              <a:rPr lang="fr-FR" sz="2000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anose="020B0600070205080204" pitchFamily="34" charset="-128"/>
              </a:rPr>
              <a:t>Bilgileri</a:t>
            </a:r>
            <a:endParaRPr lang="tr-TR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108802" y="13704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tr-TR"/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278765" y="2395220"/>
            <a:ext cx="11130915" cy="1504315"/>
          </a:xfrm>
          <a:solidFill>
            <a:schemeClr val="bg1">
              <a:alpha val="58000"/>
            </a:schemeClr>
          </a:solidFill>
          <a:effectLst>
            <a:reflection stA="99000" endPos="0" dir="5400000" sy="-100000" algn="bl" rotWithShape="0"/>
          </a:effectLst>
        </p:spPr>
        <p:txBody>
          <a:bodyPr>
            <a:normAutofit/>
          </a:bodyPr>
          <a:lstStyle/>
          <a:p>
            <a:endParaRPr lang="en-GB" sz="4000" dirty="0">
              <a:solidFill>
                <a:srgbClr val="002060"/>
              </a:solidFill>
            </a:endParaRPr>
          </a:p>
        </p:txBody>
      </p:sp>
      <p:pic>
        <p:nvPicPr>
          <p:cNvPr id="2056639868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315" y="245110"/>
            <a:ext cx="1182370" cy="1187450"/>
          </a:xfrm>
          <a:prstGeom prst="rect">
            <a:avLst/>
          </a:prstGeom>
          <a:noFill/>
        </p:spPr>
      </p:pic>
      <p:sp>
        <p:nvSpPr>
          <p:cNvPr id="7" name="Metin Kutusu 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84985" y="245110"/>
            <a:ext cx="8534400" cy="162877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/>
            <a:r>
              <a:rPr lang="en-US" altLang="tr-TR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XI. Uluslararas</a:t>
            </a:r>
            <a:r>
              <a:rPr lang="" altLang="en-US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ı</a:t>
            </a:r>
            <a:r>
              <a:rPr lang="en-US" altLang="tr-TR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Akademik </a:t>
            </a:r>
            <a:r>
              <a:rPr lang="" altLang="en-US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Ç</a:t>
            </a:r>
            <a:r>
              <a:rPr lang="en-US" altLang="tr-TR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al</a:t>
            </a:r>
            <a:r>
              <a:rPr lang="" altLang="en-US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ış</a:t>
            </a:r>
            <a:r>
              <a:rPr lang="en-US" altLang="tr-TR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malar Kongresi</a:t>
            </a:r>
            <a:endParaRPr lang="en-US" altLang="tr-TR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tr-TR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YAPAY ZEK</a:t>
            </a:r>
            <a:r>
              <a:rPr lang="" altLang="en-US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Â</a:t>
            </a:r>
            <a:r>
              <a:rPr lang="en-US" altLang="tr-TR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" altLang="en-US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Ç</a:t>
            </a:r>
            <a:r>
              <a:rPr lang="en-US" altLang="tr-TR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</a:t>
            </a:r>
            <a:r>
              <a:rPr lang="" altLang="en-US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Ğ</a:t>
            </a:r>
            <a:r>
              <a:rPr lang="en-US" altLang="tr-TR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ININ PS</a:t>
            </a:r>
            <a:r>
              <a:rPr lang="" altLang="en-US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İ</a:t>
            </a:r>
            <a:r>
              <a:rPr lang="en-US" altLang="tr-TR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KOLOJ</a:t>
            </a:r>
            <a:r>
              <a:rPr lang="" altLang="en-US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İ</a:t>
            </a:r>
            <a:r>
              <a:rPr lang="en-US" altLang="tr-TR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</a:t>
            </a:r>
            <a:r>
              <a:rPr lang="" altLang="en-US" sz="32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İ</a:t>
            </a:r>
            <a:endParaRPr lang="" altLang="en-US" sz="3200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İ</a:t>
            </a:r>
            <a:r>
              <a:rPr lang="en-US" altLang="tr-TR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nsan, Toplum, Teknoloji ve Kurumsal Yap</a:t>
            </a:r>
            <a:r>
              <a:rPr lang="" altLang="en-US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ı</a:t>
            </a:r>
            <a:r>
              <a:rPr lang="en-US" altLang="tr-TR" sz="2400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</a:t>
            </a:r>
            <a:r>
              <a:rPr lang="en-US" altLang="tr-TR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endParaRPr lang="en-US" altLang="tr-TR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tr-TR" b="1" kern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28-30 Nisan 2026</a:t>
            </a:r>
            <a:endParaRPr lang="en-US" altLang="tr-TR" b="1" kern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" y="245110"/>
            <a:ext cx="1185545" cy="1187450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Grafikler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ve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Şekiller</a:t>
            </a:r>
            <a:endParaRPr lang="en-US" kern="1200" dirty="0">
              <a:solidFill>
                <a:schemeClr val="tx2"/>
              </a:solidFill>
            </a:endParaRPr>
          </a:p>
        </p:txBody>
      </p:sp>
      <p:graphicFrame>
        <p:nvGraphicFramePr>
          <p:cNvPr id="6" name="Chart 5"/>
          <p:cNvGraphicFramePr/>
          <p:nvPr/>
        </p:nvGraphicFramePr>
        <p:xfrm>
          <a:off x="5268193" y="1878169"/>
          <a:ext cx="6729735" cy="4979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İyi Bir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Şekil</a:t>
            </a: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Örneği</a:t>
            </a:r>
            <a:endParaRPr lang="en-US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8" name="Subtitle 3"/>
          <p:cNvSpPr txBox="1"/>
          <p:nvPr/>
        </p:nvSpPr>
        <p:spPr>
          <a:xfrm>
            <a:off x="603064" y="4082076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2400" dirty="0">
                <a:solidFill>
                  <a:schemeClr val="tx2"/>
                </a:solidFill>
              </a:rPr>
              <a:t>Basit grafik - kalın, belirgin eksenler - büyük yazı tipleri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9" name="Resim 20566398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Grafikler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ve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Şekiller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603064" y="2700358"/>
            <a:ext cx="357181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Kötü</a:t>
            </a: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Bir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Şekil</a:t>
            </a:r>
            <a:r>
              <a:rPr lang="en-US" sz="3200" b="1" kern="1200" dirty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kern="1200" dirty="0" err="1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Örneği</a:t>
            </a:r>
            <a:endParaRPr lang="en-US" sz="3200" b="1" kern="12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3" name="Subtitle 3"/>
          <p:cNvSpPr txBox="1"/>
          <p:nvPr/>
        </p:nvSpPr>
        <p:spPr>
          <a:xfrm>
            <a:off x="519137" y="4135987"/>
            <a:ext cx="3571810" cy="1559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tr-TR" sz="24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Açık renkler, zayıf kontrast, çok küçük metin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817" y="2039801"/>
            <a:ext cx="2870792" cy="1811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Resim 20566398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Sonuç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6858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Çalışmanızın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en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önemli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bulgularını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ayrı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satırlarda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(3-6)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özetleyin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br>
              <a:rPr lang="en-US" b="0" i="0" u="none" strike="noStrike" dirty="0">
                <a:solidFill>
                  <a:schemeClr val="tx2"/>
                </a:solidFill>
                <a:effectLst/>
              </a:rPr>
            </a:b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Dinleyicilerin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kolayca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akılda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tutabileceği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kısa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ve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net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ifadeler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kullanın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marL="6858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Seviye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marL="74295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Seviye</a:t>
            </a:r>
            <a:endParaRPr lang="en-US" b="0" i="0" u="none" strike="noStrike" dirty="0">
              <a:solidFill>
                <a:schemeClr val="tx2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Dosya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Kaydetme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454046"/>
            <a:ext cx="10663737" cy="5024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342900"/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True Type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Yazı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Tiplerini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Dosyanıza</a:t>
            </a:r>
            <a:r>
              <a:rPr lang="en-US" sz="2400" i="0" u="none" strike="noStrike" dirty="0">
                <a:solidFill>
                  <a:schemeClr val="tx2"/>
                </a:solidFill>
                <a:effectLst/>
              </a:rPr>
              <a:t> Dahil </a:t>
            </a:r>
            <a:r>
              <a:rPr lang="en-US" sz="2400" i="0" u="none" strike="noStrike" dirty="0" err="1">
                <a:solidFill>
                  <a:schemeClr val="tx2"/>
                </a:solidFill>
                <a:effectLst/>
              </a:rPr>
              <a:t>Etme</a:t>
            </a:r>
            <a:endParaRPr lang="en-US" sz="2400" dirty="0">
              <a:solidFill>
                <a:schemeClr val="tx2"/>
              </a:solidFill>
            </a:endParaRPr>
          </a:p>
          <a:p>
            <a:pPr lvl="1" indent="-228600"/>
            <a:r>
              <a:rPr lang="en-US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Sırasıyla</a:t>
            </a:r>
            <a:r>
              <a:rPr lang="en-US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Dosya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Kaydet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Araçlar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Kaydetme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dosyaya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et”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seçeneklerini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işaretleyiniz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Alternatif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olarak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Dosya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Kaydet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,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“Embed True Type”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(True Type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et)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seçeneğini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işaretleyiniz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342900"/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Dosyanızı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aşağıdaki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biçime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uygun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olarak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chemeClr val="tx2"/>
                </a:solidFill>
                <a:effectLst/>
              </a:rPr>
              <a:t>adlandırınız</a:t>
            </a:r>
            <a:r>
              <a:rPr lang="en-US" sz="2400" b="0" i="0" u="none" strike="noStrike" dirty="0">
                <a:solidFill>
                  <a:schemeClr val="tx2"/>
                </a:solidFill>
                <a:effectLst/>
              </a:rPr>
              <a:t>:</a:t>
            </a:r>
            <a:endParaRPr lang="en-US" sz="2400" dirty="0">
              <a:solidFill>
                <a:schemeClr val="tx2"/>
              </a:solidFill>
            </a:endParaRPr>
          </a:p>
          <a:p>
            <a:pPr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S-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P_yazar.ppt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Oturum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numarası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Bildiri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sunma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indent="-228600"/>
            <a:r>
              <a:rPr lang="en-US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Örnek</a:t>
            </a: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5-3_Smith.ppt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32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 err="1">
                <a:solidFill>
                  <a:srgbClr val="002060"/>
                </a:solidFill>
              </a:rPr>
              <a:t>Sunumla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İlgili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Genel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Bilgiler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571500">
              <a:spcBef>
                <a:spcPts val="2400"/>
              </a:spcBef>
            </a:pPr>
            <a:r>
              <a:rPr lang="en-US" dirty="0">
                <a:solidFill>
                  <a:srgbClr val="002060"/>
                </a:solidFill>
              </a:rPr>
              <a:t>Bu </a:t>
            </a:r>
            <a:r>
              <a:rPr lang="en-US" dirty="0" err="1">
                <a:solidFill>
                  <a:srgbClr val="002060"/>
                </a:solidFill>
              </a:rPr>
              <a:t>sunum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şablonu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Akademik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Çalışmalar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Kongresi’nde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kullanılmak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üzere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hazırlanmıştır</a:t>
            </a:r>
            <a:r>
              <a:rPr lang="en-US" dirty="0">
                <a:solidFill>
                  <a:srgbClr val="002060"/>
                </a:solidFill>
              </a:rPr>
              <a:t>. </a:t>
            </a:r>
            <a:endParaRPr lang="en-US" dirty="0">
              <a:solidFill>
                <a:srgbClr val="002060"/>
              </a:solidFill>
            </a:endParaRPr>
          </a:p>
          <a:p>
            <a:pPr marL="571500">
              <a:spcBef>
                <a:spcPts val="2400"/>
              </a:spcBef>
            </a:pPr>
            <a:r>
              <a:rPr lang="en-US" dirty="0" err="1">
                <a:solidFill>
                  <a:srgbClr val="002060"/>
                </a:solidFill>
                <a:effectLst/>
              </a:rPr>
              <a:t>Sunumdaki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görseller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yüksek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çözünürlükte</a:t>
            </a:r>
            <a:r>
              <a:rPr lang="en-US" b="1" dirty="0">
                <a:solidFill>
                  <a:srgbClr val="002060"/>
                </a:solidFill>
                <a:effectLst/>
              </a:rPr>
              <a:t> (minimum 300 DPI)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olmalı</a:t>
            </a:r>
            <a:r>
              <a:rPr lang="en-US" dirty="0">
                <a:solidFill>
                  <a:srgbClr val="002060"/>
                </a:solidFill>
                <a:effectLst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boyutları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arka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sıradan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okunabilir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büyüklükte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seçilmelidir</a:t>
            </a:r>
            <a:r>
              <a:rPr lang="en-US" dirty="0">
                <a:solidFill>
                  <a:srgbClr val="002060"/>
                </a:solidFill>
                <a:effectLst/>
              </a:rPr>
              <a:t>.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Oturum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saatinden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önce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salonda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/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çevrim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içi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platformda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hazır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bulununuz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 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dirty="0" err="1">
                <a:solidFill>
                  <a:srgbClr val="002060"/>
                </a:solidFill>
              </a:rPr>
              <a:t>Sunum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dosyanızı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o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turumunuz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başlamadan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önce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b="1" i="0" u="none" strike="noStrike" dirty="0">
                <a:solidFill>
                  <a:srgbClr val="002060"/>
                </a:solidFill>
                <a:effectLst/>
              </a:rPr>
              <a:t> flash </a:t>
            </a:r>
            <a:r>
              <a:rPr lang="en-US" b="1" i="0" u="none" strike="noStrike" dirty="0" err="1">
                <a:solidFill>
                  <a:srgbClr val="002060"/>
                </a:solidFill>
                <a:effectLst/>
              </a:rPr>
              <a:t>sürücüyle</a:t>
            </a:r>
            <a:r>
              <a:rPr lang="en-US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i="0" u="none" strike="noStrike" dirty="0" err="1">
                <a:solidFill>
                  <a:srgbClr val="002060"/>
                </a:solidFill>
                <a:effectLst/>
              </a:rPr>
              <a:t>kontrol</a:t>
            </a:r>
            <a:r>
              <a:rPr lang="en-US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i="0" u="none" strike="noStrike" dirty="0" err="1">
                <a:solidFill>
                  <a:srgbClr val="002060"/>
                </a:solidFill>
                <a:effectLst/>
              </a:rPr>
              <a:t>masasına</a:t>
            </a:r>
            <a:r>
              <a:rPr lang="en-US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getirmeniz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ve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sisteme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yükleyerek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kontrolleri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yapmanız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gerekmektedir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4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 err="1">
                <a:solidFill>
                  <a:srgbClr val="002060"/>
                </a:solidFill>
              </a:rPr>
              <a:t>Sunumla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İlgili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Genel</a:t>
            </a:r>
            <a:r>
              <a:rPr lang="en-US" b="1" kern="1200" dirty="0">
                <a:solidFill>
                  <a:srgbClr val="002060"/>
                </a:solidFill>
              </a:rPr>
              <a:t> </a:t>
            </a:r>
            <a:r>
              <a:rPr lang="en-US" b="1" kern="1200" dirty="0" err="1">
                <a:solidFill>
                  <a:srgbClr val="002060"/>
                </a:solidFill>
              </a:rPr>
              <a:t>Bilgiler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dirty="0" err="1">
                <a:solidFill>
                  <a:srgbClr val="002060"/>
                </a:solidFill>
                <a:effectLst/>
              </a:rPr>
              <a:t>Oturumlardaki</a:t>
            </a:r>
            <a:r>
              <a:rPr lang="en-US" dirty="0">
                <a:solidFill>
                  <a:srgbClr val="002060"/>
                </a:solidFill>
                <a:effectLst/>
              </a:rPr>
              <a:t> her </a:t>
            </a:r>
            <a:r>
              <a:rPr lang="en-US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sunum</a:t>
            </a:r>
            <a:r>
              <a:rPr lang="en-US" dirty="0">
                <a:solidFill>
                  <a:srgbClr val="002060"/>
                </a:solidFill>
                <a:effectLst/>
              </a:rPr>
              <a:t>, </a:t>
            </a:r>
            <a:r>
              <a:rPr lang="en-US" dirty="0" err="1">
                <a:solidFill>
                  <a:srgbClr val="002060"/>
                </a:solidFill>
                <a:effectLst/>
              </a:rPr>
              <a:t>maksimum</a:t>
            </a:r>
            <a:r>
              <a:rPr lang="en-US" dirty="0">
                <a:solidFill>
                  <a:srgbClr val="002060"/>
                </a:solidFill>
                <a:effectLst/>
              </a:rPr>
              <a:t> </a:t>
            </a:r>
            <a:r>
              <a:rPr lang="en-US" b="1" dirty="0">
                <a:solidFill>
                  <a:srgbClr val="002060"/>
                </a:solidFill>
                <a:effectLst/>
              </a:rPr>
              <a:t>15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dakika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sunum</a:t>
            </a:r>
            <a:r>
              <a:rPr lang="en-US" b="1" dirty="0">
                <a:solidFill>
                  <a:srgbClr val="002060"/>
                </a:solidFill>
                <a:effectLst/>
              </a:rPr>
              <a:t> + 5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dakika</a:t>
            </a:r>
            <a:r>
              <a:rPr lang="en-US" b="1" dirty="0">
                <a:solidFill>
                  <a:srgbClr val="002060"/>
                </a:solidFill>
                <a:effectLst/>
              </a:rPr>
              <a:t> </a:t>
            </a:r>
            <a:r>
              <a:rPr lang="en-US" b="1" dirty="0" err="1">
                <a:solidFill>
                  <a:srgbClr val="002060"/>
                </a:solidFill>
                <a:effectLst/>
              </a:rPr>
              <a:t>soru-cevap</a:t>
            </a:r>
            <a:r>
              <a:rPr lang="en-US" dirty="0">
                <a:solidFill>
                  <a:srgbClr val="002060"/>
                </a:solidFill>
                <a:effectLst/>
              </a:rPr>
              <a:t> </a:t>
            </a:r>
            <a:r>
              <a:rPr lang="en-US" dirty="0" err="1">
                <a:solidFill>
                  <a:srgbClr val="002060"/>
                </a:solidFill>
                <a:effectLst/>
              </a:rPr>
              <a:t>formatında</a:t>
            </a:r>
            <a:r>
              <a:rPr lang="en-US" dirty="0">
                <a:solidFill>
                  <a:srgbClr val="002060"/>
                </a:solidFill>
                <a:effectLst/>
              </a:rPr>
              <a:t> </a:t>
            </a:r>
            <a:r>
              <a:rPr lang="en-US" dirty="0" err="1">
                <a:solidFill>
                  <a:srgbClr val="002060"/>
                </a:solidFill>
                <a:effectLst/>
              </a:rPr>
              <a:t>gerçekleştirilir</a:t>
            </a:r>
            <a:r>
              <a:rPr lang="en-US" dirty="0">
                <a:solidFill>
                  <a:srgbClr val="002060"/>
                </a:solidFill>
                <a:effectLst/>
              </a:rPr>
              <a:t>. </a:t>
            </a:r>
            <a:endParaRPr lang="en-US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Süre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planlaması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oturum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yoğunluğuna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göre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oturum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başkanı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tarafından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değiştirilebilir</a:t>
            </a:r>
            <a:r>
              <a:rPr lang="en-US" i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2400"/>
              </a:spcBef>
            </a:pP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Önerilen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maksimum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slayt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sayısı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başlık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sonuçlar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vb.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dahil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olmak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üzere</a:t>
            </a:r>
            <a:r>
              <a:rPr lang="en-US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15'tir. </a:t>
            </a:r>
            <a:endParaRPr lang="en-US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>
                <a:solidFill>
                  <a:srgbClr val="002060"/>
                </a:solidFill>
              </a:rPr>
              <a:t>Hat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2400"/>
              </a:spcBef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Bu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slayt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çalışmanızda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bahsedeceğiniz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en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önemli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3-6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konunun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ana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hatlarını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içerir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2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2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2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2400"/>
              </a:spcBef>
            </a:pP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sz="3000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2400"/>
              </a:spcBef>
            </a:pPr>
            <a:endParaRPr lang="en-US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kern="1200" dirty="0" err="1">
                <a:solidFill>
                  <a:srgbClr val="002060"/>
                </a:solidFill>
              </a:rPr>
              <a:t>Amaçlar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2135">
              <a:spcBef>
                <a:spcPts val="2400"/>
              </a:spcBef>
            </a:pP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Bu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slayt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çalışmanızın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amaçlarını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–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hedeflerinizi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ve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çalışmanızın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motivasyonunu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özetlemektedir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Örneğin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çalışmanızla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ulaşmayı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hedeflediğiniz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en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önemli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3-5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amacı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sıralayınız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572135">
              <a:spcBef>
                <a:spcPts val="2400"/>
              </a:spcBef>
            </a:pP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b="0" i="0" u="none" strike="noStrike" dirty="0">
              <a:solidFill>
                <a:srgbClr val="002060"/>
              </a:solidFill>
              <a:effectLst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6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>
              <a:spcBef>
                <a:spcPts val="2400"/>
              </a:spcBef>
            </a:pP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Madde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İşaretli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Metin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Listesi</a:t>
            </a:r>
            <a:r>
              <a:rPr lang="en-US" sz="26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2. </a:t>
            </a:r>
            <a:r>
              <a:rPr lang="en-US" sz="26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Seviye</a:t>
            </a:r>
            <a:endParaRPr lang="en-US" sz="26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9235">
              <a:spcBef>
                <a:spcPts val="2400"/>
              </a:spcBef>
            </a:pP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Madde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İşaretli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Metin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Listesi</a:t>
            </a:r>
            <a:r>
              <a:rPr lang="en-US" sz="3000" b="0" i="0" u="none" strike="noStrike" dirty="0">
                <a:solidFill>
                  <a:srgbClr val="002060"/>
                </a:solidFill>
                <a:effectLst/>
              </a:rPr>
              <a:t> – 1. </a:t>
            </a:r>
            <a:r>
              <a:rPr lang="en-US" sz="3000" b="0" i="0" u="none" strike="noStrike" dirty="0" err="1">
                <a:solidFill>
                  <a:srgbClr val="002060"/>
                </a:solidFill>
                <a:effectLst/>
              </a:rPr>
              <a:t>Seviye</a:t>
            </a:r>
            <a:endParaRPr lang="en-US" sz="3000" b="0" i="0" u="none" strike="noStrike" dirty="0">
              <a:solidFill>
                <a:srgbClr val="002060"/>
              </a:solidFill>
              <a:effectLst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2060"/>
              </a:solidFill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rgbClr val="002060"/>
                </a:solidFill>
              </a:rPr>
              <a:t>Renkler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ve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Yazı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Büyüklüğü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342900">
              <a:spcBef>
                <a:spcPts val="600"/>
              </a:spcBef>
            </a:pP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Siyah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veya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başka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koyu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renk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kullanınız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Beyaz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arka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plan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maksimum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kontrast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sağlayınız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>
              <a:spcBef>
                <a:spcPts val="600"/>
              </a:spcBef>
            </a:pP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Calibri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veya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Arial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tiplerini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kullanınız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indent="-342900">
              <a:spcBef>
                <a:spcPts val="600"/>
              </a:spcBef>
            </a:pP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Mümkün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olduğunca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büyük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tipleri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kullanınız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Ana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satırları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32 punto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İkinci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düzey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satırları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28 punto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satırları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24 punto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puntodan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yazılar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örneğin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 punto)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çok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olduğu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kullanmayın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>
              <a:spcBef>
                <a:spcPts val="600"/>
              </a:spcBef>
            </a:pPr>
            <a:r>
              <a:rPr lang="en-US" sz="2000" b="1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Dikkat</a:t>
            </a:r>
            <a:r>
              <a:rPr lang="en-US" sz="2000" b="1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Sarı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gri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pembe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açık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mavi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renkler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ekranda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güzel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görünebilir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projeksiyon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yansıtıldığında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okunmaz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hale </a:t>
            </a:r>
            <a:r>
              <a:rPr lang="en-US" sz="2000" b="0" i="1" u="none" strike="noStrike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gelebilir</a:t>
            </a:r>
            <a:r>
              <a:rPr lang="en-US" sz="2000" b="0" i="1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b="0" i="1" u="none" strike="noStrike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rgbClr val="002060"/>
                </a:solidFill>
              </a:rPr>
              <a:t>Renkler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ve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Yazı</a:t>
            </a:r>
            <a:r>
              <a:rPr lang="en-US" kern="1200" dirty="0">
                <a:solidFill>
                  <a:srgbClr val="002060"/>
                </a:solidFill>
              </a:rPr>
              <a:t> </a:t>
            </a:r>
            <a:r>
              <a:rPr lang="en-US" kern="1200" dirty="0" err="1">
                <a:solidFill>
                  <a:srgbClr val="002060"/>
                </a:solidFill>
              </a:rPr>
              <a:t>Büyüklüğü</a:t>
            </a:r>
            <a:endParaRPr lang="en-US" kern="1200" dirty="0">
              <a:solidFill>
                <a:srgbClr val="00206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71500">
              <a:spcBef>
                <a:spcPts val="600"/>
              </a:spcBef>
            </a:pP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Yazı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tiplerinin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etiketlerin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ve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diğer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tüm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metinlerin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okunabilir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olduğundan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emin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olun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114300" indent="0">
              <a:spcBef>
                <a:spcPts val="600"/>
              </a:spcBef>
              <a:buNone/>
            </a:pP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  <a:p>
            <a:pPr marL="571500">
              <a:spcBef>
                <a:spcPts val="600"/>
              </a:spcBef>
            </a:pP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Her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slaytın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altına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anlattığınız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konuyu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özetleyen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1-2 </a:t>
            </a:r>
            <a:r>
              <a:rPr lang="en-US" sz="2400" b="1" i="0" u="none" strike="noStrike" dirty="0" err="1">
                <a:solidFill>
                  <a:srgbClr val="002060"/>
                </a:solidFill>
                <a:effectLst/>
              </a:rPr>
              <a:t>satırlık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1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sz="2400" b="1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1" i="0" u="none" strike="noStrike" dirty="0" err="1">
                <a:solidFill>
                  <a:srgbClr val="002060"/>
                </a:solidFill>
                <a:effectLst/>
              </a:rPr>
              <a:t>cümle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 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eklemek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iyi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bir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uygulamadır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 Bu,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sözlü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açıklamalarınızı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duyamayan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izleyiciler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için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faydalı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 </a:t>
            </a:r>
            <a:r>
              <a:rPr lang="en-US" sz="2400" b="0" i="0" u="none" strike="noStrike" dirty="0" err="1">
                <a:solidFill>
                  <a:srgbClr val="002060"/>
                </a:solidFill>
                <a:effectLst/>
              </a:rPr>
              <a:t>olacaktır</a:t>
            </a:r>
            <a:r>
              <a:rPr lang="en-US" sz="2400" b="0" i="0" u="none" strike="noStrike" dirty="0">
                <a:solidFill>
                  <a:srgbClr val="002060"/>
                </a:solidFill>
                <a:effectLst/>
              </a:rPr>
              <a:t>.</a:t>
            </a:r>
            <a:endParaRPr lang="en-US" sz="2400" b="0" i="0" u="none" strike="noStrike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Genel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Yönergeler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fontScale="82500"/>
          </a:bodyPr>
          <a:lstStyle/>
          <a:p>
            <a:pPr marL="685800"/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Kavramları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mümkün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olduğunca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basit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tutunuz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endParaRPr lang="en-US" dirty="0">
              <a:solidFill>
                <a:schemeClr val="tx2"/>
              </a:solidFill>
            </a:endParaRPr>
          </a:p>
          <a:p>
            <a:pPr marL="685800"/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Her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sayfada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yalnızca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b="1" i="0" u="none" strike="noStrike" dirty="0" err="1">
                <a:solidFill>
                  <a:schemeClr val="tx2"/>
                </a:solidFill>
                <a:effectLst/>
              </a:rPr>
              <a:t>tek</a:t>
            </a:r>
            <a:r>
              <a:rPr lang="en-US" b="1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chemeClr val="tx2"/>
                </a:solidFill>
                <a:effectLst/>
              </a:rPr>
              <a:t>bir</a:t>
            </a:r>
            <a:r>
              <a:rPr lang="en-US" b="1" i="0" u="none" strike="noStrike" dirty="0">
                <a:solidFill>
                  <a:schemeClr val="tx2"/>
                </a:solidFill>
                <a:effectLst/>
              </a:rPr>
              <a:t> ana </a:t>
            </a:r>
            <a:r>
              <a:rPr lang="en-US" b="1" i="0" u="none" strike="noStrike" dirty="0" err="1">
                <a:solidFill>
                  <a:schemeClr val="tx2"/>
                </a:solidFill>
                <a:effectLst/>
              </a:rPr>
              <a:t>fikre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 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yer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veriniz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Satır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bölmelerinden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b="0" i="0" u="none" strike="noStrike" dirty="0" err="1">
                <a:solidFill>
                  <a:schemeClr val="tx2"/>
                </a:solidFill>
                <a:effectLst/>
              </a:rPr>
              <a:t>kaçınınız</a:t>
            </a:r>
            <a:r>
              <a:rPr lang="en-US" b="0" i="0" u="none" strike="noStrike" dirty="0">
                <a:solidFill>
                  <a:schemeClr val="tx2"/>
                </a:solidFill>
                <a:effectLst/>
              </a:rPr>
              <a:t>.</a:t>
            </a:r>
            <a:endParaRPr lang="en-US" dirty="0">
              <a:solidFill>
                <a:schemeClr val="tx2"/>
              </a:solidFill>
            </a:endParaRPr>
          </a:p>
          <a:p>
            <a:pPr marL="9144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Dinleyicilerin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uzun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okumak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size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odaklanmasını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sağlayınız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30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kelime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Her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fazla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satır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metin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bulundurmanız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Wingdings" panose="05000000000000000000" pitchFamily="2" charset="2"/>
              <a:buChar char="q"/>
            </a:pP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karmaşık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yerine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birkaç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kullanınız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b="0" i="0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2625" lvl="1" indent="-457200">
              <a:buFont typeface="Wingdings" panose="05000000000000000000" pitchFamily="2" charset="2"/>
              <a:buChar char="q"/>
            </a:pP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Daha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sonra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tekrar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başvurmayı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planladığınız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sayfanın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kopyalarını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oluşturunuz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Sunum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sırasında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sayfalar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arasında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ileri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geçiş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yapmamanız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3429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Bir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slayta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dönmeyi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planlamamanız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20700" lvl="1" indent="-342900">
              <a:buFont typeface="Wingdings" panose="05000000000000000000" pitchFamily="2" charset="2"/>
              <a:buChar char="q"/>
            </a:pP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Projeksiyon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bilgisayarı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sistemine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bağlı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olmayacağı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ses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efektleri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kullanmamanız</a:t>
            </a:r>
            <a:r>
              <a:rPr lang="en-US" sz="2800" b="1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önerilir</a:t>
            </a:r>
            <a:r>
              <a:rPr lang="en-US" sz="2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5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28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90063" y="224682"/>
            <a:ext cx="9942716" cy="15544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kern="1200" dirty="0" err="1">
                <a:solidFill>
                  <a:schemeClr val="tx2"/>
                </a:solidFill>
              </a:rPr>
              <a:t>Grafikler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ve</a:t>
            </a:r>
            <a:r>
              <a:rPr lang="en-US" kern="1200" dirty="0">
                <a:solidFill>
                  <a:schemeClr val="tx2"/>
                </a:solidFill>
              </a:rPr>
              <a:t> </a:t>
            </a:r>
            <a:r>
              <a:rPr lang="en-US" kern="1200" dirty="0" err="1">
                <a:solidFill>
                  <a:schemeClr val="tx2"/>
                </a:solidFill>
              </a:rPr>
              <a:t>Şekiller</a:t>
            </a:r>
            <a:endParaRPr lang="en-US" kern="1200" dirty="0">
              <a:solidFill>
                <a:schemeClr val="tx2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779162"/>
            <a:ext cx="10663737" cy="469962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indent="-342900"/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Basit </a:t>
            </a:r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Çizimler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Basit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çizimler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genellikle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iyi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sonucu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Tüm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yeterince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kalın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yapınız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Yüksek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kontrast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sağlamak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koyu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renkler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Noktalı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kesik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diğer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özel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kalın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belirgin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olmalıdır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/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Yazı</a:t>
            </a:r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 Tipi </a:t>
            </a:r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ve</a:t>
            </a:r>
            <a:r>
              <a:rPr lang="en-US" sz="2400" b="1" i="0" u="none" strike="noStrike" dirty="0">
                <a:solidFill>
                  <a:schemeClr val="tx2"/>
                </a:solidFill>
                <a:effectLst/>
              </a:rPr>
              <a:t> </a:t>
            </a:r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Boyutu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alan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puntodan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büyük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olmasına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dikkat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Şekillerde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de </a:t>
            </a:r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Calibri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veya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Arial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kullanınız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1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Times New Roman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gibi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serif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tiplerinden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kaçının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Bu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basılı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materyaller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için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uygundur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ancak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ekranlarda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okunabilirliği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düşüktür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342900"/>
            <a:r>
              <a:rPr lang="en-US" sz="2400" b="1" i="0" u="none" strike="noStrike" dirty="0" err="1">
                <a:solidFill>
                  <a:schemeClr val="tx2"/>
                </a:solidFill>
                <a:effectLst/>
              </a:rPr>
              <a:t>Grafikler</a:t>
            </a:r>
            <a:endParaRPr lang="en-US" sz="2400" dirty="0">
              <a:solidFill>
                <a:schemeClr val="tx2"/>
              </a:solidFill>
            </a:endParaRPr>
          </a:p>
          <a:p>
            <a:pPr marL="800100" lvl="1" indent="-228600"/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İçe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aktarılan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grafiklerde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küçük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yazı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tipleri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ince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çizgiler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olabilir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228600"/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tür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sorunları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grafiklerin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hazırlandığı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kaynak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programda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1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düzeltin</a:t>
            </a:r>
            <a:r>
              <a:rPr lang="en-US" b="0" i="1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b="0" i="1" u="none" strike="noStrike" dirty="0">
              <a:solidFill>
                <a:schemeClr val="tx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pic>
        <p:nvPicPr>
          <p:cNvPr id="7" name="Resim 20566398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065" y="224790"/>
            <a:ext cx="923925" cy="928370"/>
          </a:xfrm>
          <a:prstGeom prst="rect">
            <a:avLst/>
          </a:prstGeom>
          <a:noFill/>
        </p:spPr>
      </p:pic>
      <p:pic>
        <p:nvPicPr>
          <p:cNvPr id="11" name="Resim 10" descr="Yuvarlak Loge 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0095" y="245110"/>
            <a:ext cx="982980" cy="984250"/>
          </a:xfrm>
          <a:prstGeom prst="ellipse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4679</Words>
  <Application>WPS Sunum</Application>
  <PresentationFormat>Geniş ekran</PresentationFormat>
  <Paragraphs>121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MS PGothic</vt:lpstr>
      <vt:lpstr>Aptos</vt:lpstr>
      <vt:lpstr>Segoe UI</vt:lpstr>
      <vt:lpstr>-webkit-standard</vt:lpstr>
      <vt:lpstr>Brotherina</vt:lpstr>
      <vt:lpstr>Microsoft YaHei</vt:lpstr>
      <vt:lpstr>Arial Unicode MS</vt:lpstr>
      <vt:lpstr>Office Teması</vt:lpstr>
      <vt:lpstr>PowerPoint 演示文稿</vt:lpstr>
      <vt:lpstr>Sunumla İlgili Genel Bilgiler</vt:lpstr>
      <vt:lpstr>Sunumla İlgili Genel Bilgiler</vt:lpstr>
      <vt:lpstr>Hat</vt:lpstr>
      <vt:lpstr>Amaçlar</vt:lpstr>
      <vt:lpstr>Renkler ve Yazı Büyüklüğü</vt:lpstr>
      <vt:lpstr>Renkler ve Yazı Büyüklüğü</vt:lpstr>
      <vt:lpstr>Genel Yönergeler</vt:lpstr>
      <vt:lpstr>Grafikler ve Şekiller</vt:lpstr>
      <vt:lpstr>Grafikler ve Şekiller</vt:lpstr>
      <vt:lpstr>Grafikler ve Şekiller</vt:lpstr>
      <vt:lpstr>Sonuç</vt:lpstr>
      <vt:lpstr>Dosya Kaydetme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Anonim</dc:creator>
  <cp:lastModifiedBy>İlknur Herseksarı</cp:lastModifiedBy>
  <cp:revision>19</cp:revision>
  <dcterms:created xsi:type="dcterms:W3CDTF">2025-01-10T17:08:00Z</dcterms:created>
  <dcterms:modified xsi:type="dcterms:W3CDTF">2026-01-19T12:22:23Z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7C63A4159AFC4E7EB28E875CFACDA7D1_13</vt:lpwstr>
  </property>
  <property fmtid="{D5CDD505-2E9C-101B-9397-08002B2CF9AE}" pid="3" name="KSOProductBuildVer">
    <vt:lpwstr>1055-12.2.0.23196</vt:lpwstr>
  </property>
</Properties>
</file>