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Aptos Bold" panose="020B0604020202020204" charset="0"/>
      <p:regular r:id="rId16"/>
    </p:embeddedFont>
    <p:embeddedFont>
      <p:font typeface="Aptos Italics" panose="020B0604020202020204" charset="0"/>
      <p:regular r:id="rId17"/>
    </p:embeddedFont>
    <p:embeddedFont>
      <p:font typeface="Calibri (MS)" panose="020B0604020202020204" charset="0"/>
      <p:regular r:id="rId18"/>
    </p:embeddedFont>
    <p:embeddedFont>
      <p:font typeface="Calibri (MS) Bold" panose="020B0604020202020204" charset="0"/>
      <p:regular r:id="rId19"/>
    </p:embeddedFont>
    <p:embeddedFont>
      <p:font typeface="Calibri (MS) Bold Italics" panose="020B0604020202020204" charset="0"/>
      <p:regular r:id="rId20"/>
    </p:embeddedFont>
    <p:embeddedFont>
      <p:font typeface="Calibri (MS) Italics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900" y="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08.08.2026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null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jpe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390398" cy="10674094"/>
          </a:xfrm>
          <a:custGeom>
            <a:avLst/>
            <a:gdLst/>
            <a:ahLst/>
            <a:cxnLst/>
            <a:rect l="l" t="t" r="r" b="b"/>
            <a:pathLst>
              <a:path w="18390398" h="10674094">
                <a:moveTo>
                  <a:pt x="0" y="0"/>
                </a:moveTo>
                <a:lnTo>
                  <a:pt x="18390398" y="0"/>
                </a:lnTo>
                <a:lnTo>
                  <a:pt x="18390398" y="10674094"/>
                </a:lnTo>
                <a:lnTo>
                  <a:pt x="0" y="106740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06085" y="5067880"/>
            <a:ext cx="15503740" cy="2115192"/>
          </a:xfrm>
          <a:custGeom>
            <a:avLst/>
            <a:gdLst/>
            <a:ahLst/>
            <a:cxnLst/>
            <a:rect l="l" t="t" r="r" b="b"/>
            <a:pathLst>
              <a:path w="15503740" h="2115192">
                <a:moveTo>
                  <a:pt x="0" y="0"/>
                </a:moveTo>
                <a:lnTo>
                  <a:pt x="15503740" y="0"/>
                </a:lnTo>
                <a:lnTo>
                  <a:pt x="15503740" y="2115192"/>
                </a:lnTo>
                <a:lnTo>
                  <a:pt x="0" y="21151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5512051" y="7520712"/>
            <a:ext cx="6707390" cy="2129999"/>
            <a:chOff x="0" y="0"/>
            <a:chExt cx="1766555" cy="56098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66555" cy="560987"/>
            </a:xfrm>
            <a:custGeom>
              <a:avLst/>
              <a:gdLst/>
              <a:ahLst/>
              <a:cxnLst/>
              <a:rect l="l" t="t" r="r" b="b"/>
              <a:pathLst>
                <a:path w="1766555" h="560987">
                  <a:moveTo>
                    <a:pt x="58866" y="0"/>
                  </a:moveTo>
                  <a:lnTo>
                    <a:pt x="1707689" y="0"/>
                  </a:lnTo>
                  <a:cubicBezTo>
                    <a:pt x="1723302" y="0"/>
                    <a:pt x="1738274" y="6202"/>
                    <a:pt x="1749314" y="17241"/>
                  </a:cubicBezTo>
                  <a:cubicBezTo>
                    <a:pt x="1760353" y="28281"/>
                    <a:pt x="1766555" y="43254"/>
                    <a:pt x="1766555" y="58866"/>
                  </a:cubicBezTo>
                  <a:lnTo>
                    <a:pt x="1766555" y="502121"/>
                  </a:lnTo>
                  <a:cubicBezTo>
                    <a:pt x="1766555" y="517733"/>
                    <a:pt x="1760353" y="532706"/>
                    <a:pt x="1749314" y="543746"/>
                  </a:cubicBezTo>
                  <a:cubicBezTo>
                    <a:pt x="1738274" y="554785"/>
                    <a:pt x="1723302" y="560987"/>
                    <a:pt x="1707689" y="560987"/>
                  </a:cubicBezTo>
                  <a:lnTo>
                    <a:pt x="58866" y="560987"/>
                  </a:lnTo>
                  <a:cubicBezTo>
                    <a:pt x="26355" y="560987"/>
                    <a:pt x="0" y="534632"/>
                    <a:pt x="0" y="502121"/>
                  </a:cubicBezTo>
                  <a:lnTo>
                    <a:pt x="0" y="58866"/>
                  </a:lnTo>
                  <a:cubicBezTo>
                    <a:pt x="0" y="43254"/>
                    <a:pt x="6202" y="28281"/>
                    <a:pt x="17241" y="17241"/>
                  </a:cubicBezTo>
                  <a:cubicBezTo>
                    <a:pt x="28281" y="6202"/>
                    <a:pt x="43254" y="0"/>
                    <a:pt x="58866" y="0"/>
                  </a:cubicBezTo>
                  <a:close/>
                </a:path>
              </a:pathLst>
            </a:custGeom>
            <a:solidFill>
              <a:srgbClr val="FFFFFF">
                <a:alpha val="58824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1766555" cy="6086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100149" y="242769"/>
            <a:ext cx="1569340" cy="1571861"/>
            <a:chOff x="0" y="0"/>
            <a:chExt cx="2371090" cy="2374900"/>
          </a:xfrm>
        </p:grpSpPr>
        <p:sp>
          <p:nvSpPr>
            <p:cNvPr id="8" name="Freeform 8" descr="Yuvarlak Loge T"/>
            <p:cNvSpPr/>
            <p:nvPr/>
          </p:nvSpPr>
          <p:spPr>
            <a:xfrm>
              <a:off x="0" y="0"/>
              <a:ext cx="2371090" cy="2374900"/>
            </a:xfrm>
            <a:custGeom>
              <a:avLst/>
              <a:gdLst/>
              <a:ahLst/>
              <a:cxnLst/>
              <a:rect l="l" t="t" r="r" b="b"/>
              <a:pathLst>
                <a:path w="2371090" h="2374900">
                  <a:moveTo>
                    <a:pt x="1185545" y="0"/>
                  </a:moveTo>
                  <a:lnTo>
                    <a:pt x="1185545" y="0"/>
                  </a:lnTo>
                  <a:cubicBezTo>
                    <a:pt x="1499971" y="0"/>
                    <a:pt x="1801519" y="124905"/>
                    <a:pt x="2023852" y="347238"/>
                  </a:cubicBezTo>
                  <a:cubicBezTo>
                    <a:pt x="2246185" y="569571"/>
                    <a:pt x="2371090" y="871119"/>
                    <a:pt x="2371090" y="1185545"/>
                  </a:cubicBezTo>
                  <a:lnTo>
                    <a:pt x="2371090" y="1189355"/>
                  </a:lnTo>
                  <a:cubicBezTo>
                    <a:pt x="2371090" y="1503781"/>
                    <a:pt x="2246185" y="1805329"/>
                    <a:pt x="2023852" y="2027662"/>
                  </a:cubicBezTo>
                  <a:cubicBezTo>
                    <a:pt x="1801519" y="2249995"/>
                    <a:pt x="1499971" y="2374900"/>
                    <a:pt x="1185545" y="2374900"/>
                  </a:cubicBezTo>
                  <a:lnTo>
                    <a:pt x="1185545" y="2374900"/>
                  </a:lnTo>
                  <a:cubicBezTo>
                    <a:pt x="871119" y="2374900"/>
                    <a:pt x="569571" y="2249995"/>
                    <a:pt x="347238" y="2027662"/>
                  </a:cubicBezTo>
                  <a:cubicBezTo>
                    <a:pt x="124905" y="1805329"/>
                    <a:pt x="0" y="1503781"/>
                    <a:pt x="0" y="1189355"/>
                  </a:cubicBezTo>
                  <a:lnTo>
                    <a:pt x="0" y="1185545"/>
                  </a:lnTo>
                  <a:cubicBezTo>
                    <a:pt x="0" y="871119"/>
                    <a:pt x="124905" y="569571"/>
                    <a:pt x="347238" y="347238"/>
                  </a:cubicBezTo>
                  <a:cubicBezTo>
                    <a:pt x="569571" y="124905"/>
                    <a:pt x="871119" y="0"/>
                    <a:pt x="1185545" y="0"/>
                  </a:cubicBezTo>
                  <a:close/>
                </a:path>
              </a:pathLst>
            </a:custGeom>
            <a:blipFill>
              <a:blip r:embed="rId6"/>
              <a:stretch>
                <a:fillRect t="-4" b="-4"/>
              </a:stretch>
            </a:blipFill>
          </p:spPr>
        </p:sp>
      </p:grpSp>
      <p:sp>
        <p:nvSpPr>
          <p:cNvPr id="9" name="Freeform 9"/>
          <p:cNvSpPr/>
          <p:nvPr/>
        </p:nvSpPr>
        <p:spPr>
          <a:xfrm>
            <a:off x="12214452" y="171784"/>
            <a:ext cx="1663706" cy="1680947"/>
          </a:xfrm>
          <a:custGeom>
            <a:avLst/>
            <a:gdLst/>
            <a:ahLst/>
            <a:cxnLst/>
            <a:rect l="l" t="t" r="r" b="b"/>
            <a:pathLst>
              <a:path w="1663706" h="1680947">
                <a:moveTo>
                  <a:pt x="0" y="0"/>
                </a:moveTo>
                <a:lnTo>
                  <a:pt x="1663706" y="0"/>
                </a:lnTo>
                <a:lnTo>
                  <a:pt x="1663706" y="1680947"/>
                </a:lnTo>
                <a:lnTo>
                  <a:pt x="0" y="16809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853334" y="445240"/>
            <a:ext cx="4008261" cy="1235707"/>
          </a:xfrm>
          <a:custGeom>
            <a:avLst/>
            <a:gdLst/>
            <a:ahLst/>
            <a:cxnLst/>
            <a:rect l="l" t="t" r="r" b="b"/>
            <a:pathLst>
              <a:path w="4008261" h="1235707">
                <a:moveTo>
                  <a:pt x="0" y="0"/>
                </a:moveTo>
                <a:lnTo>
                  <a:pt x="4008261" y="0"/>
                </a:lnTo>
                <a:lnTo>
                  <a:pt x="4008261" y="1235707"/>
                </a:lnTo>
                <a:lnTo>
                  <a:pt x="0" y="123570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5793788" y="8058657"/>
            <a:ext cx="6143916" cy="1592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4"/>
              </a:lnSpc>
            </a:pPr>
            <a:r>
              <a:rPr lang="en-US" sz="3441" b="1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Name &amp; Surname of Author(s)</a:t>
            </a:r>
          </a:p>
          <a:p>
            <a:pPr algn="ctr">
              <a:lnSpc>
                <a:spcPts val="2994"/>
              </a:lnSpc>
            </a:pPr>
            <a:endParaRPr lang="en-US" sz="3441" b="1">
              <a:solidFill>
                <a:srgbClr val="00206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algn="ctr">
              <a:lnSpc>
                <a:spcPts val="2994"/>
              </a:lnSpc>
            </a:pPr>
            <a:r>
              <a:rPr lang="en-US" sz="3441" b="1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Institution / Title Information</a:t>
            </a:r>
          </a:p>
          <a:p>
            <a:pPr algn="ctr">
              <a:lnSpc>
                <a:spcPts val="2994"/>
              </a:lnSpc>
            </a:pPr>
            <a:endParaRPr lang="en-US" sz="3441" b="1">
              <a:solidFill>
                <a:srgbClr val="00206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271494" y="5759603"/>
            <a:ext cx="13279239" cy="1586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5"/>
              </a:lnSpc>
            </a:pPr>
            <a:r>
              <a:rPr lang="en-US" sz="5306" b="1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CLICK HERE TO EDIT THE MAIN HEADLINE STYLE</a:t>
            </a:r>
          </a:p>
          <a:p>
            <a:pPr algn="ctr">
              <a:lnSpc>
                <a:spcPts val="5730"/>
              </a:lnSpc>
            </a:pPr>
            <a:endParaRPr lang="en-US" sz="5306" b="1">
              <a:solidFill>
                <a:srgbClr val="00206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2180726" y="2014258"/>
            <a:ext cx="13677347" cy="3053623"/>
            <a:chOff x="0" y="0"/>
            <a:chExt cx="18236463" cy="4071497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8236463" cy="3449197"/>
              <a:chOff x="0" y="0"/>
              <a:chExt cx="18236463" cy="3449197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8236464" cy="3449197"/>
              </a:xfrm>
              <a:custGeom>
                <a:avLst/>
                <a:gdLst/>
                <a:ahLst/>
                <a:cxnLst/>
                <a:rect l="l" t="t" r="r" b="b"/>
                <a:pathLst>
                  <a:path w="18236464" h="3449197">
                    <a:moveTo>
                      <a:pt x="961204" y="0"/>
                    </a:moveTo>
                    <a:lnTo>
                      <a:pt x="17275259" y="0"/>
                    </a:lnTo>
                    <a:cubicBezTo>
                      <a:pt x="17530187" y="0"/>
                      <a:pt x="17774673" y="101269"/>
                      <a:pt x="17954934" y="281530"/>
                    </a:cubicBezTo>
                    <a:cubicBezTo>
                      <a:pt x="18135194" y="461791"/>
                      <a:pt x="18236464" y="706277"/>
                      <a:pt x="18236464" y="961204"/>
                    </a:cubicBezTo>
                    <a:lnTo>
                      <a:pt x="18236464" y="2487993"/>
                    </a:lnTo>
                    <a:cubicBezTo>
                      <a:pt x="18236464" y="3018851"/>
                      <a:pt x="17806118" y="3449197"/>
                      <a:pt x="17275259" y="3449197"/>
                    </a:cubicBezTo>
                    <a:lnTo>
                      <a:pt x="961204" y="3449197"/>
                    </a:lnTo>
                    <a:cubicBezTo>
                      <a:pt x="706277" y="3449197"/>
                      <a:pt x="461791" y="3347927"/>
                      <a:pt x="281530" y="3167667"/>
                    </a:cubicBezTo>
                    <a:cubicBezTo>
                      <a:pt x="101269" y="2987406"/>
                      <a:pt x="0" y="2742920"/>
                      <a:pt x="0" y="2487993"/>
                    </a:cubicBezTo>
                    <a:lnTo>
                      <a:pt x="0" y="961204"/>
                    </a:lnTo>
                    <a:cubicBezTo>
                      <a:pt x="0" y="706277"/>
                      <a:pt x="101269" y="461791"/>
                      <a:pt x="281530" y="281530"/>
                    </a:cubicBezTo>
                    <a:cubicBezTo>
                      <a:pt x="461791" y="101269"/>
                      <a:pt x="706277" y="0"/>
                      <a:pt x="961204" y="0"/>
                    </a:cubicBezTo>
                    <a:close/>
                  </a:path>
                </a:pathLst>
              </a:custGeom>
              <a:solidFill>
                <a:srgbClr val="1D3E89">
                  <a:alpha val="70980"/>
                </a:srgbClr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-28575"/>
                <a:ext cx="18236463" cy="34777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184"/>
                  </a:lnSpc>
                </a:pPr>
                <a:endParaRPr/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784255" y="267847"/>
              <a:ext cx="16824960" cy="3803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700" b="1" dirty="0">
                  <a:solidFill>
                    <a:srgbClr val="FDFEF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Hosted by Stuttgart Technical University of Applied Sciences</a:t>
              </a:r>
            </a:p>
            <a:p>
              <a:pPr algn="ctr">
                <a:lnSpc>
                  <a:spcPts val="6119"/>
                </a:lnSpc>
              </a:pPr>
              <a:r>
                <a:rPr lang="en-US" sz="5099" b="1" dirty="0">
                  <a:solidFill>
                    <a:srgbClr val="FDFEF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12</a:t>
              </a:r>
              <a:r>
                <a:rPr lang="en-US" sz="5099" b="1" baseline="30000" dirty="0">
                  <a:solidFill>
                    <a:srgbClr val="FDFEF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th</a:t>
              </a:r>
              <a:r>
                <a:rPr lang="en-US" sz="5099" b="1" dirty="0">
                  <a:solidFill>
                    <a:srgbClr val="FDFEF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International Academic Studies Congress</a:t>
              </a:r>
            </a:p>
            <a:p>
              <a:pPr algn="ctr">
                <a:lnSpc>
                  <a:spcPts val="4319"/>
                </a:lnSpc>
              </a:pPr>
              <a:r>
                <a:rPr lang="en-US" sz="3599" b="1" dirty="0">
                  <a:solidFill>
                    <a:srgbClr val="FDFEF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Smart Cities And Sustainable Societies</a:t>
              </a:r>
            </a:p>
            <a:p>
              <a:pPr algn="ctr">
                <a:lnSpc>
                  <a:spcPts val="4319"/>
                </a:lnSpc>
              </a:pPr>
              <a:r>
                <a:rPr lang="en-US" sz="3599" b="1" dirty="0">
                  <a:solidFill>
                    <a:srgbClr val="FDFEFE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November 24-26, 2026</a:t>
              </a:r>
            </a:p>
            <a:p>
              <a:pPr algn="ctr">
                <a:lnSpc>
                  <a:spcPts val="4319"/>
                </a:lnSpc>
              </a:pPr>
              <a:endParaRPr lang="en-US" sz="3599" b="1" dirty="0">
                <a:solidFill>
                  <a:srgbClr val="FDFEFE"/>
                </a:solidFill>
                <a:latin typeface="Calibri (MS) Bold"/>
                <a:ea typeface="Calibri (MS) Bold"/>
                <a:cs typeface="Calibri (MS) Bold"/>
                <a:sym typeface="Calibri (MS) Bold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90398" cy="10674094"/>
            <a:chOff x="0" y="0"/>
            <a:chExt cx="24520531" cy="14232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520531" cy="14232125"/>
            </a:xfrm>
            <a:custGeom>
              <a:avLst/>
              <a:gdLst/>
              <a:ahLst/>
              <a:cxnLst/>
              <a:rect l="l" t="t" r="r" b="b"/>
              <a:pathLst>
                <a:path w="24520531" h="14232125">
                  <a:moveTo>
                    <a:pt x="0" y="0"/>
                  </a:moveTo>
                  <a:lnTo>
                    <a:pt x="24520531" y="0"/>
                  </a:lnTo>
                  <a:lnTo>
                    <a:pt x="24520531" y="14232125"/>
                  </a:lnTo>
                  <a:lnTo>
                    <a:pt x="0" y="14232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</a:blip>
              <a:stretch>
                <a:fillRect/>
              </a:stretch>
            </a:blipFill>
          </p:spPr>
        </p:sp>
        <p:grpSp>
          <p:nvGrpSpPr>
            <p:cNvPr id="4" name="Group 4"/>
            <p:cNvGrpSpPr/>
            <p:nvPr/>
          </p:nvGrpSpPr>
          <p:grpSpPr>
            <a:xfrm>
              <a:off x="12007454" y="323692"/>
              <a:ext cx="2092453" cy="2095815"/>
              <a:chOff x="0" y="0"/>
              <a:chExt cx="2371090" cy="2374900"/>
            </a:xfrm>
          </p:grpSpPr>
          <p:sp>
            <p:nvSpPr>
              <p:cNvPr id="5" name="Freeform 5" descr="Yuvarlak Loge T"/>
              <p:cNvSpPr/>
              <p:nvPr/>
            </p:nvSpPr>
            <p:spPr>
              <a:xfrm>
                <a:off x="0" y="0"/>
                <a:ext cx="2371090" cy="2374900"/>
              </a:xfrm>
              <a:custGeom>
                <a:avLst/>
                <a:gdLst/>
                <a:ahLst/>
                <a:cxnLst/>
                <a:rect l="l" t="t" r="r" b="b"/>
                <a:pathLst>
                  <a:path w="2371090" h="237490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t="-4" b="-4"/>
                </a:stretch>
              </a:blipFill>
            </p:spPr>
          </p:sp>
        </p:grpSp>
        <p:sp>
          <p:nvSpPr>
            <p:cNvPr id="6" name="Freeform 6"/>
            <p:cNvSpPr/>
            <p:nvPr/>
          </p:nvSpPr>
          <p:spPr>
            <a:xfrm>
              <a:off x="16012070" y="323692"/>
              <a:ext cx="2513849" cy="2539899"/>
            </a:xfrm>
            <a:custGeom>
              <a:avLst/>
              <a:gdLst/>
              <a:ahLst/>
              <a:cxnLst/>
              <a:rect l="l" t="t" r="r" b="b"/>
              <a:pathLst>
                <a:path w="2513849" h="2539899">
                  <a:moveTo>
                    <a:pt x="0" y="0"/>
                  </a:moveTo>
                  <a:lnTo>
                    <a:pt x="2513849" y="0"/>
                  </a:lnTo>
                  <a:lnTo>
                    <a:pt x="2513849" y="2539900"/>
                  </a:lnTo>
                  <a:lnTo>
                    <a:pt x="0" y="253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5011700" y="593653"/>
              <a:ext cx="5344348" cy="1647610"/>
            </a:xfrm>
            <a:custGeom>
              <a:avLst/>
              <a:gdLst/>
              <a:ahLst/>
              <a:cxnLst/>
              <a:rect l="l" t="t" r="r" b="b"/>
              <a:pathLst>
                <a:path w="5344348" h="1647610">
                  <a:moveTo>
                    <a:pt x="0" y="0"/>
                  </a:moveTo>
                  <a:lnTo>
                    <a:pt x="5344348" y="0"/>
                  </a:lnTo>
                  <a:lnTo>
                    <a:pt x="5344348" y="1647610"/>
                  </a:lnTo>
                  <a:lnTo>
                    <a:pt x="0" y="164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904599" y="4050534"/>
            <a:ext cx="7798733" cy="1988345"/>
            <a:chOff x="0" y="0"/>
            <a:chExt cx="10398310" cy="265112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398306" cy="2651127"/>
            </a:xfrm>
            <a:custGeom>
              <a:avLst/>
              <a:gdLst/>
              <a:ahLst/>
              <a:cxnLst/>
              <a:rect l="l" t="t" r="r" b="b"/>
              <a:pathLst>
                <a:path w="10398306" h="2651127">
                  <a:moveTo>
                    <a:pt x="0" y="0"/>
                  </a:moveTo>
                  <a:lnTo>
                    <a:pt x="10398306" y="0"/>
                  </a:lnTo>
                  <a:lnTo>
                    <a:pt x="10398306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t="-2503" r="31300" b="-2503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66675"/>
              <a:ext cx="10398310" cy="2584451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4147"/>
                </a:lnSpc>
              </a:pPr>
              <a:endParaRPr/>
            </a:p>
            <a:p>
              <a:pPr algn="l">
                <a:lnSpc>
                  <a:spcPts val="4147"/>
                </a:lnSpc>
              </a:pPr>
              <a:r>
                <a:rPr lang="en-US" sz="4800" b="1">
                  <a:solidFill>
                    <a:srgbClr val="44546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 Good Example of a Shape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96039" y="6149788"/>
            <a:ext cx="5872270" cy="1045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3600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Simple graphic - bold, prominent axes - large fonts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04599" y="4021960"/>
            <a:ext cx="4846737" cy="758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1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Graphs and Figures</a:t>
            </a:r>
          </a:p>
        </p:txBody>
      </p:sp>
      <p:sp>
        <p:nvSpPr>
          <p:cNvPr id="13" name="Freeform 13"/>
          <p:cNvSpPr/>
          <p:nvPr/>
        </p:nvSpPr>
        <p:spPr>
          <a:xfrm>
            <a:off x="10902296" y="4780912"/>
            <a:ext cx="6350613" cy="4734725"/>
          </a:xfrm>
          <a:custGeom>
            <a:avLst/>
            <a:gdLst/>
            <a:ahLst/>
            <a:cxnLst/>
            <a:rect l="l" t="t" r="r" b="b"/>
            <a:pathLst>
              <a:path w="6350613" h="4734725">
                <a:moveTo>
                  <a:pt x="0" y="0"/>
                </a:moveTo>
                <a:lnTo>
                  <a:pt x="6350613" y="0"/>
                </a:lnTo>
                <a:lnTo>
                  <a:pt x="6350613" y="4734725"/>
                </a:lnTo>
                <a:lnTo>
                  <a:pt x="0" y="47347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72" b="-71"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90398" cy="10674094"/>
            <a:chOff x="0" y="0"/>
            <a:chExt cx="24520531" cy="14232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520531" cy="14232125"/>
            </a:xfrm>
            <a:custGeom>
              <a:avLst/>
              <a:gdLst/>
              <a:ahLst/>
              <a:cxnLst/>
              <a:rect l="l" t="t" r="r" b="b"/>
              <a:pathLst>
                <a:path w="24520531" h="14232125">
                  <a:moveTo>
                    <a:pt x="0" y="0"/>
                  </a:moveTo>
                  <a:lnTo>
                    <a:pt x="24520531" y="0"/>
                  </a:lnTo>
                  <a:lnTo>
                    <a:pt x="24520531" y="14232125"/>
                  </a:lnTo>
                  <a:lnTo>
                    <a:pt x="0" y="14232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</a:blip>
              <a:stretch>
                <a:fillRect/>
              </a:stretch>
            </a:blipFill>
          </p:spPr>
        </p:sp>
        <p:grpSp>
          <p:nvGrpSpPr>
            <p:cNvPr id="4" name="Group 4"/>
            <p:cNvGrpSpPr/>
            <p:nvPr/>
          </p:nvGrpSpPr>
          <p:grpSpPr>
            <a:xfrm>
              <a:off x="12007454" y="323692"/>
              <a:ext cx="2092453" cy="2095815"/>
              <a:chOff x="0" y="0"/>
              <a:chExt cx="2371090" cy="2374900"/>
            </a:xfrm>
          </p:grpSpPr>
          <p:sp>
            <p:nvSpPr>
              <p:cNvPr id="5" name="Freeform 5" descr="Yuvarlak Loge T"/>
              <p:cNvSpPr/>
              <p:nvPr/>
            </p:nvSpPr>
            <p:spPr>
              <a:xfrm>
                <a:off x="0" y="0"/>
                <a:ext cx="2371090" cy="2374900"/>
              </a:xfrm>
              <a:custGeom>
                <a:avLst/>
                <a:gdLst/>
                <a:ahLst/>
                <a:cxnLst/>
                <a:rect l="l" t="t" r="r" b="b"/>
                <a:pathLst>
                  <a:path w="2371090" h="237490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t="-4" b="-4"/>
                </a:stretch>
              </a:blipFill>
            </p:spPr>
          </p:sp>
        </p:grpSp>
        <p:sp>
          <p:nvSpPr>
            <p:cNvPr id="6" name="Freeform 6"/>
            <p:cNvSpPr/>
            <p:nvPr/>
          </p:nvSpPr>
          <p:spPr>
            <a:xfrm>
              <a:off x="16012070" y="323692"/>
              <a:ext cx="2513849" cy="2539899"/>
            </a:xfrm>
            <a:custGeom>
              <a:avLst/>
              <a:gdLst/>
              <a:ahLst/>
              <a:cxnLst/>
              <a:rect l="l" t="t" r="r" b="b"/>
              <a:pathLst>
                <a:path w="2513849" h="2539899">
                  <a:moveTo>
                    <a:pt x="0" y="0"/>
                  </a:moveTo>
                  <a:lnTo>
                    <a:pt x="2513849" y="0"/>
                  </a:lnTo>
                  <a:lnTo>
                    <a:pt x="2513849" y="2539900"/>
                  </a:lnTo>
                  <a:lnTo>
                    <a:pt x="0" y="253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5011700" y="593653"/>
              <a:ext cx="5344348" cy="1647610"/>
            </a:xfrm>
            <a:custGeom>
              <a:avLst/>
              <a:gdLst/>
              <a:ahLst/>
              <a:cxnLst/>
              <a:rect l="l" t="t" r="r" b="b"/>
              <a:pathLst>
                <a:path w="5344348" h="1647610">
                  <a:moveTo>
                    <a:pt x="0" y="0"/>
                  </a:moveTo>
                  <a:lnTo>
                    <a:pt x="5344348" y="0"/>
                  </a:lnTo>
                  <a:lnTo>
                    <a:pt x="5344348" y="1647610"/>
                  </a:lnTo>
                  <a:lnTo>
                    <a:pt x="0" y="164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904599" y="4050535"/>
            <a:ext cx="5357717" cy="1988344"/>
            <a:chOff x="0" y="0"/>
            <a:chExt cx="7143623" cy="265112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143620" cy="2651126"/>
            </a:xfrm>
            <a:custGeom>
              <a:avLst/>
              <a:gdLst/>
              <a:ahLst/>
              <a:cxnLst/>
              <a:rect l="l" t="t" r="r" b="b"/>
              <a:pathLst>
                <a:path w="7143620" h="2651126">
                  <a:moveTo>
                    <a:pt x="0" y="0"/>
                  </a:moveTo>
                  <a:lnTo>
                    <a:pt x="7143620" y="0"/>
                  </a:lnTo>
                  <a:lnTo>
                    <a:pt x="714362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t="-2503" b="-2503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7143623" cy="267970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5184"/>
                </a:lnSpc>
              </a:pPr>
              <a:r>
                <a:rPr lang="en-US" sz="4800" b="1">
                  <a:solidFill>
                    <a:srgbClr val="44546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 Bad Example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70147" y="6297330"/>
            <a:ext cx="5174837" cy="978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3600" i="1">
                <a:solidFill>
                  <a:srgbClr val="002060"/>
                </a:solidFill>
                <a:latin typeface="Aptos Italics"/>
                <a:ea typeface="Aptos Italics"/>
                <a:cs typeface="Aptos Italics"/>
                <a:sym typeface="Aptos Italics"/>
              </a:rPr>
              <a:t>Light colors, poor contrast, very small text.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04599" y="4021960"/>
            <a:ext cx="4846737" cy="758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1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Graphs and Figures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9562986" y="4415723"/>
            <a:ext cx="8108909" cy="5115668"/>
            <a:chOff x="0" y="0"/>
            <a:chExt cx="10811878" cy="682089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0811891" cy="6820916"/>
            </a:xfrm>
            <a:custGeom>
              <a:avLst/>
              <a:gdLst/>
              <a:ahLst/>
              <a:cxnLst/>
              <a:rect l="l" t="t" r="r" b="b"/>
              <a:pathLst>
                <a:path w="10811891" h="6820916">
                  <a:moveTo>
                    <a:pt x="0" y="0"/>
                  </a:moveTo>
                  <a:lnTo>
                    <a:pt x="10811891" y="0"/>
                  </a:lnTo>
                  <a:lnTo>
                    <a:pt x="10811891" y="6820916"/>
                  </a:lnTo>
                  <a:lnTo>
                    <a:pt x="0" y="68209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13" b="-13"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90398" cy="10674094"/>
            <a:chOff x="0" y="0"/>
            <a:chExt cx="24520531" cy="14232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520531" cy="14232125"/>
            </a:xfrm>
            <a:custGeom>
              <a:avLst/>
              <a:gdLst/>
              <a:ahLst/>
              <a:cxnLst/>
              <a:rect l="l" t="t" r="r" b="b"/>
              <a:pathLst>
                <a:path w="24520531" h="14232125">
                  <a:moveTo>
                    <a:pt x="0" y="0"/>
                  </a:moveTo>
                  <a:lnTo>
                    <a:pt x="24520531" y="0"/>
                  </a:lnTo>
                  <a:lnTo>
                    <a:pt x="24520531" y="14232125"/>
                  </a:lnTo>
                  <a:lnTo>
                    <a:pt x="0" y="14232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</a:blip>
              <a:stretch>
                <a:fillRect/>
              </a:stretch>
            </a:blipFill>
          </p:spPr>
        </p:sp>
        <p:grpSp>
          <p:nvGrpSpPr>
            <p:cNvPr id="4" name="Group 4"/>
            <p:cNvGrpSpPr/>
            <p:nvPr/>
          </p:nvGrpSpPr>
          <p:grpSpPr>
            <a:xfrm>
              <a:off x="12007454" y="323692"/>
              <a:ext cx="2092453" cy="2095815"/>
              <a:chOff x="0" y="0"/>
              <a:chExt cx="2371090" cy="2374900"/>
            </a:xfrm>
          </p:grpSpPr>
          <p:sp>
            <p:nvSpPr>
              <p:cNvPr id="5" name="Freeform 5" descr="Yuvarlak Loge T"/>
              <p:cNvSpPr/>
              <p:nvPr/>
            </p:nvSpPr>
            <p:spPr>
              <a:xfrm>
                <a:off x="0" y="0"/>
                <a:ext cx="2371090" cy="2374900"/>
              </a:xfrm>
              <a:custGeom>
                <a:avLst/>
                <a:gdLst/>
                <a:ahLst/>
                <a:cxnLst/>
                <a:rect l="l" t="t" r="r" b="b"/>
                <a:pathLst>
                  <a:path w="2371090" h="237490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t="-4" b="-4"/>
                </a:stretch>
              </a:blipFill>
            </p:spPr>
          </p:sp>
        </p:grpSp>
        <p:sp>
          <p:nvSpPr>
            <p:cNvPr id="6" name="Freeform 6"/>
            <p:cNvSpPr/>
            <p:nvPr/>
          </p:nvSpPr>
          <p:spPr>
            <a:xfrm>
              <a:off x="16012070" y="323692"/>
              <a:ext cx="2513849" cy="2539899"/>
            </a:xfrm>
            <a:custGeom>
              <a:avLst/>
              <a:gdLst/>
              <a:ahLst/>
              <a:cxnLst/>
              <a:rect l="l" t="t" r="r" b="b"/>
              <a:pathLst>
                <a:path w="2513849" h="2539899">
                  <a:moveTo>
                    <a:pt x="0" y="0"/>
                  </a:moveTo>
                  <a:lnTo>
                    <a:pt x="2513849" y="0"/>
                  </a:lnTo>
                  <a:lnTo>
                    <a:pt x="2513849" y="2539900"/>
                  </a:lnTo>
                  <a:lnTo>
                    <a:pt x="0" y="253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5011700" y="593653"/>
              <a:ext cx="5344348" cy="1647610"/>
            </a:xfrm>
            <a:custGeom>
              <a:avLst/>
              <a:gdLst/>
              <a:ahLst/>
              <a:cxnLst/>
              <a:rect l="l" t="t" r="r" b="b"/>
              <a:pathLst>
                <a:path w="5344348" h="1647610">
                  <a:moveTo>
                    <a:pt x="0" y="0"/>
                  </a:moveTo>
                  <a:lnTo>
                    <a:pt x="5344348" y="0"/>
                  </a:lnTo>
                  <a:lnTo>
                    <a:pt x="5344348" y="1647610"/>
                  </a:lnTo>
                  <a:lnTo>
                    <a:pt x="0" y="164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146196" y="2912845"/>
            <a:ext cx="15995609" cy="7049432"/>
            <a:chOff x="0" y="0"/>
            <a:chExt cx="21327478" cy="939924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327473" cy="9399239"/>
            </a:xfrm>
            <a:custGeom>
              <a:avLst/>
              <a:gdLst/>
              <a:ahLst/>
              <a:cxnLst/>
              <a:rect l="l" t="t" r="r" b="b"/>
              <a:pathLst>
                <a:path w="21327473" h="9399239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6544" r="-6544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-152400"/>
              <a:ext cx="21327478" cy="955164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1102995" lvl="1" indent="-551498" algn="l">
                <a:lnSpc>
                  <a:spcPts val="5795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Summarize the most important findings of your study in separate lines (3-6). Use short and clear statements that are easy for the audience to remember.</a:t>
              </a:r>
            </a:p>
            <a:p>
              <a:pPr marL="994410" lvl="1" indent="-497205" algn="l">
                <a:lnSpc>
                  <a:spcPts val="4967"/>
                </a:lnSpc>
                <a:buFont typeface="Arial"/>
                <a:buChar char="•"/>
              </a:pPr>
              <a:r>
                <a:rPr lang="en-US" sz="3600" i="1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Bulleted Text List – Level 1</a:t>
              </a:r>
            </a:p>
            <a:p>
              <a:pPr marL="994410" lvl="1" indent="-497205" algn="l">
                <a:lnSpc>
                  <a:spcPts val="4967"/>
                </a:lnSpc>
                <a:buFont typeface="Arial"/>
                <a:buChar char="•"/>
              </a:pPr>
              <a:r>
                <a:rPr lang="en-US" sz="3600" i="1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Bulleted Text List – Level 2</a:t>
              </a:r>
            </a:p>
            <a:p>
              <a:pPr marL="1102995" lvl="1" indent="-551498" algn="l">
                <a:lnSpc>
                  <a:spcPts val="5795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Bulleted Text List – Level 2Bulleted Text List – Level 1</a:t>
              </a:r>
            </a:p>
            <a:p>
              <a:pPr marL="1102995" lvl="1" indent="-551498" algn="l">
                <a:lnSpc>
                  <a:spcPts val="5795"/>
                </a:lnSpc>
              </a:pPr>
              <a:endParaRPr lang="en-US" sz="4200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088859" y="3254784"/>
            <a:ext cx="2757190" cy="758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1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Conclusion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90398" cy="10674094"/>
            <a:chOff x="0" y="0"/>
            <a:chExt cx="24520531" cy="14232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520531" cy="14232125"/>
            </a:xfrm>
            <a:custGeom>
              <a:avLst/>
              <a:gdLst/>
              <a:ahLst/>
              <a:cxnLst/>
              <a:rect l="l" t="t" r="r" b="b"/>
              <a:pathLst>
                <a:path w="24520531" h="14232125">
                  <a:moveTo>
                    <a:pt x="0" y="0"/>
                  </a:moveTo>
                  <a:lnTo>
                    <a:pt x="24520531" y="0"/>
                  </a:lnTo>
                  <a:lnTo>
                    <a:pt x="24520531" y="14232125"/>
                  </a:lnTo>
                  <a:lnTo>
                    <a:pt x="0" y="14232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</a:blip>
              <a:stretch>
                <a:fillRect/>
              </a:stretch>
            </a:blipFill>
          </p:spPr>
        </p:sp>
        <p:grpSp>
          <p:nvGrpSpPr>
            <p:cNvPr id="4" name="Group 4"/>
            <p:cNvGrpSpPr/>
            <p:nvPr/>
          </p:nvGrpSpPr>
          <p:grpSpPr>
            <a:xfrm>
              <a:off x="12007454" y="323692"/>
              <a:ext cx="2092453" cy="2095815"/>
              <a:chOff x="0" y="0"/>
              <a:chExt cx="2371090" cy="2374900"/>
            </a:xfrm>
          </p:grpSpPr>
          <p:sp>
            <p:nvSpPr>
              <p:cNvPr id="5" name="Freeform 5" descr="Yuvarlak Loge T"/>
              <p:cNvSpPr/>
              <p:nvPr/>
            </p:nvSpPr>
            <p:spPr>
              <a:xfrm>
                <a:off x="0" y="0"/>
                <a:ext cx="2371090" cy="2374900"/>
              </a:xfrm>
              <a:custGeom>
                <a:avLst/>
                <a:gdLst/>
                <a:ahLst/>
                <a:cxnLst/>
                <a:rect l="l" t="t" r="r" b="b"/>
                <a:pathLst>
                  <a:path w="2371090" h="237490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t="-4" b="-4"/>
                </a:stretch>
              </a:blipFill>
            </p:spPr>
          </p:sp>
        </p:grpSp>
        <p:sp>
          <p:nvSpPr>
            <p:cNvPr id="6" name="Freeform 6"/>
            <p:cNvSpPr/>
            <p:nvPr/>
          </p:nvSpPr>
          <p:spPr>
            <a:xfrm>
              <a:off x="16012070" y="323692"/>
              <a:ext cx="2513849" cy="2539899"/>
            </a:xfrm>
            <a:custGeom>
              <a:avLst/>
              <a:gdLst/>
              <a:ahLst/>
              <a:cxnLst/>
              <a:rect l="l" t="t" r="r" b="b"/>
              <a:pathLst>
                <a:path w="2513849" h="2539899">
                  <a:moveTo>
                    <a:pt x="0" y="0"/>
                  </a:moveTo>
                  <a:lnTo>
                    <a:pt x="2513849" y="0"/>
                  </a:lnTo>
                  <a:lnTo>
                    <a:pt x="2513849" y="2539900"/>
                  </a:lnTo>
                  <a:lnTo>
                    <a:pt x="0" y="253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5011700" y="593653"/>
              <a:ext cx="5344348" cy="1647610"/>
            </a:xfrm>
            <a:custGeom>
              <a:avLst/>
              <a:gdLst/>
              <a:ahLst/>
              <a:cxnLst/>
              <a:rect l="l" t="t" r="r" b="b"/>
              <a:pathLst>
                <a:path w="5344348" h="1647610">
                  <a:moveTo>
                    <a:pt x="0" y="0"/>
                  </a:moveTo>
                  <a:lnTo>
                    <a:pt x="5344348" y="0"/>
                  </a:lnTo>
                  <a:lnTo>
                    <a:pt x="5344348" y="1647610"/>
                  </a:lnTo>
                  <a:lnTo>
                    <a:pt x="0" y="164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028700" y="2749895"/>
            <a:ext cx="15995609" cy="7537105"/>
            <a:chOff x="0" y="0"/>
            <a:chExt cx="21327478" cy="1004947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327473" cy="10049477"/>
            </a:xfrm>
            <a:custGeom>
              <a:avLst/>
              <a:gdLst/>
              <a:ahLst/>
              <a:cxnLst/>
              <a:rect l="l" t="t" r="r" b="b"/>
              <a:pathLst>
                <a:path w="21327473" h="10049477">
                  <a:moveTo>
                    <a:pt x="0" y="0"/>
                  </a:moveTo>
                  <a:lnTo>
                    <a:pt x="21327473" y="0"/>
                  </a:lnTo>
                  <a:lnTo>
                    <a:pt x="21327473" y="10049477"/>
                  </a:lnTo>
                  <a:lnTo>
                    <a:pt x="0" y="10049477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10456" r="-10456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1327478" cy="1018282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1102995" lvl="1" indent="-551498" algn="l">
                <a:lnSpc>
                  <a:spcPts val="5586"/>
                </a:lnSpc>
                <a:buFont typeface="Arial"/>
                <a:buChar char="•"/>
              </a:pPr>
              <a:r>
                <a:rPr lang="en-US" sz="4200" b="1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Including TrueType Fonts in Your File</a:t>
              </a:r>
            </a:p>
            <a:p>
              <a:pPr marL="994410" lvl="1" indent="-497205" algn="l">
                <a:lnSpc>
                  <a:spcPts val="4788"/>
                </a:lnSpc>
                <a:buFont typeface="Arial"/>
                <a:buChar char="•"/>
              </a:pPr>
              <a:r>
                <a:rPr lang="en-US" sz="3600" i="1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Select the following options in order: “File”, “Save As”, “Tools” (or “Options”), </a:t>
              </a:r>
            </a:p>
            <a:p>
              <a:pPr marL="993953" lvl="1" indent="-496976" algn="l">
                <a:lnSpc>
                  <a:spcPts val="4788"/>
                </a:lnSpc>
                <a:buFont typeface="Arial"/>
                <a:buChar char="•"/>
              </a:pPr>
              <a:r>
                <a:rPr lang="en-US" sz="3600" i="1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“Save options”, or “Include fonts in file”. </a:t>
              </a:r>
            </a:p>
            <a:p>
              <a:pPr algn="l">
                <a:lnSpc>
                  <a:spcPts val="4788"/>
                </a:lnSpc>
              </a:pPr>
              <a:endParaRPr lang="en-US" sz="3600" i="1">
                <a:solidFill>
                  <a:srgbClr val="002060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endParaRPr>
            </a:p>
            <a:p>
              <a:pPr marL="1102995" lvl="1" indent="-551498" algn="l">
                <a:lnSpc>
                  <a:spcPts val="5586"/>
                </a:lnSpc>
                <a:buFont typeface="Arial"/>
                <a:buChar char="•"/>
              </a:pPr>
              <a:r>
                <a:rPr lang="en-US" sz="4200" b="1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Alternatively:</a:t>
              </a:r>
            </a:p>
            <a:p>
              <a:pPr marL="994410" lvl="1" indent="-497205" algn="l">
                <a:lnSpc>
                  <a:spcPts val="4788"/>
                </a:lnSpc>
                <a:buFont typeface="Arial"/>
                <a:buChar char="•"/>
              </a:pPr>
              <a:r>
                <a:rPr lang="en-US" sz="3600" i="1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Select “File”, “Save As”, “Embed True Type” (Include True Type fonts). Name your file according to the following format:</a:t>
              </a:r>
            </a:p>
            <a:p>
              <a:pPr marL="994410" lvl="1" indent="-497205" algn="l">
                <a:lnSpc>
                  <a:spcPts val="4788"/>
                </a:lnSpc>
                <a:buFont typeface="Arial"/>
                <a:buChar char="•"/>
              </a:pPr>
              <a:r>
                <a:rPr lang="en-US" sz="3600" i="1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S-P_yazar.ppt</a:t>
              </a:r>
            </a:p>
            <a:p>
              <a:pPr marL="994410" lvl="1" indent="-497205" algn="l">
                <a:lnSpc>
                  <a:spcPts val="4788"/>
                </a:lnSpc>
                <a:buFont typeface="Arial"/>
                <a:buChar char="•"/>
              </a:pPr>
              <a:r>
                <a:rPr lang="en-US" sz="3600" i="1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S: Session number/Name, P: Presentation order</a:t>
              </a:r>
            </a:p>
            <a:p>
              <a:pPr marL="994410" lvl="1" indent="-497205" algn="l">
                <a:lnSpc>
                  <a:spcPts val="4788"/>
                </a:lnSpc>
                <a:buFont typeface="Arial"/>
                <a:buChar char="•"/>
              </a:pPr>
              <a:r>
                <a:rPr lang="en-US" sz="3600" i="1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Example: 5-3_Smith.ppt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1908396"/>
            <a:ext cx="3873083" cy="2073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</a:pPr>
            <a:endParaRPr/>
          </a:p>
          <a:p>
            <a:pPr algn="ctr">
              <a:lnSpc>
                <a:spcPts val="5184"/>
              </a:lnSpc>
            </a:pPr>
            <a:r>
              <a:rPr lang="en-US" sz="4800" b="1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Save File</a:t>
            </a:r>
          </a:p>
          <a:p>
            <a:pPr algn="ctr">
              <a:lnSpc>
                <a:spcPts val="5184"/>
              </a:lnSpc>
            </a:pPr>
            <a:endParaRPr lang="en-US" sz="4800" b="1">
              <a:solidFill>
                <a:srgbClr val="00206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63691" y="3278033"/>
            <a:ext cx="15995609" cy="7049432"/>
            <a:chOff x="0" y="0"/>
            <a:chExt cx="21327478" cy="939924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327473" cy="9399239"/>
            </a:xfrm>
            <a:custGeom>
              <a:avLst/>
              <a:gdLst/>
              <a:ahLst/>
              <a:cxnLst/>
              <a:rect l="l" t="t" r="r" b="b"/>
              <a:pathLst>
                <a:path w="21327473" h="9399239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r="-6544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9525"/>
              <a:ext cx="21327478" cy="938971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931316" lvl="1" indent="-465658" algn="l">
                <a:lnSpc>
                  <a:spcPts val="4082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This presentation template is designed for use at the Academic Studies Congress.</a:t>
              </a:r>
            </a:p>
            <a:p>
              <a:pPr algn="l">
                <a:lnSpc>
                  <a:spcPts val="4082"/>
                </a:lnSpc>
              </a:pPr>
              <a:endParaRPr lang="en-US" sz="4200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  <a:p>
              <a:pPr marL="931316" lvl="1" indent="-465658" algn="l">
                <a:lnSpc>
                  <a:spcPts val="4082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Images should be high resolution</a:t>
              </a:r>
              <a:r>
                <a:rPr lang="en-US" sz="4200" b="1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(minimum 300 DPI)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, and font sizes must be legible from the back of the room..</a:t>
              </a:r>
            </a:p>
            <a:p>
              <a:pPr algn="l">
                <a:lnSpc>
                  <a:spcPts val="4082"/>
                </a:lnSpc>
              </a:pPr>
              <a:endParaRPr lang="en-US" sz="4200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  <a:p>
              <a:pPr marL="931316" lvl="1" indent="-465658" algn="l">
                <a:lnSpc>
                  <a:spcPts val="4082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Please be present in the hall or on the online platform before your session starts. </a:t>
              </a:r>
            </a:p>
            <a:p>
              <a:pPr algn="l">
                <a:lnSpc>
                  <a:spcPts val="4082"/>
                </a:lnSpc>
              </a:pPr>
              <a:endParaRPr lang="en-US" sz="4200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  <a:p>
              <a:pPr marL="931545" lvl="1" indent="-465772" algn="l">
                <a:lnSpc>
                  <a:spcPts val="4082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Bring your presentation on a </a:t>
              </a:r>
              <a:r>
                <a:rPr lang="en-US" sz="4200" b="1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flash drive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to the control desk and test it before the session begins</a:t>
              </a:r>
            </a:p>
            <a:p>
              <a:pPr marL="931545" lvl="1" indent="-465772" algn="l">
                <a:lnSpc>
                  <a:spcPts val="4082"/>
                </a:lnSpc>
              </a:pPr>
              <a:endParaRPr lang="en-US" sz="4200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200916" y="2884270"/>
            <a:ext cx="5174159" cy="758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1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General Information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0" y="0"/>
            <a:ext cx="18390398" cy="10674094"/>
            <a:chOff x="0" y="0"/>
            <a:chExt cx="24520531" cy="1423212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520531" cy="14232125"/>
            </a:xfrm>
            <a:custGeom>
              <a:avLst/>
              <a:gdLst/>
              <a:ahLst/>
              <a:cxnLst/>
              <a:rect l="l" t="t" r="r" b="b"/>
              <a:pathLst>
                <a:path w="24520531" h="14232125">
                  <a:moveTo>
                    <a:pt x="0" y="0"/>
                  </a:moveTo>
                  <a:lnTo>
                    <a:pt x="24520531" y="0"/>
                  </a:lnTo>
                  <a:lnTo>
                    <a:pt x="24520531" y="14232125"/>
                  </a:lnTo>
                  <a:lnTo>
                    <a:pt x="0" y="14232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/>
              </a:stretch>
            </a:blipFill>
          </p:spPr>
        </p:sp>
        <p:grpSp>
          <p:nvGrpSpPr>
            <p:cNvPr id="8" name="Group 8"/>
            <p:cNvGrpSpPr/>
            <p:nvPr/>
          </p:nvGrpSpPr>
          <p:grpSpPr>
            <a:xfrm>
              <a:off x="12007454" y="323692"/>
              <a:ext cx="2092453" cy="2095815"/>
              <a:chOff x="0" y="0"/>
              <a:chExt cx="2371090" cy="2374900"/>
            </a:xfrm>
          </p:grpSpPr>
          <p:sp>
            <p:nvSpPr>
              <p:cNvPr id="9" name="Freeform 9" descr="Yuvarlak Loge T"/>
              <p:cNvSpPr/>
              <p:nvPr/>
            </p:nvSpPr>
            <p:spPr>
              <a:xfrm>
                <a:off x="0" y="0"/>
                <a:ext cx="2371090" cy="2374900"/>
              </a:xfrm>
              <a:custGeom>
                <a:avLst/>
                <a:gdLst/>
                <a:ahLst/>
                <a:cxnLst/>
                <a:rect l="l" t="t" r="r" b="b"/>
                <a:pathLst>
                  <a:path w="2371090" h="237490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t="-4" b="-4"/>
                </a:stretch>
              </a:blipFill>
            </p:spPr>
          </p:sp>
        </p:grpSp>
        <p:sp>
          <p:nvSpPr>
            <p:cNvPr id="10" name="Freeform 10"/>
            <p:cNvSpPr/>
            <p:nvPr/>
          </p:nvSpPr>
          <p:spPr>
            <a:xfrm>
              <a:off x="16012070" y="323692"/>
              <a:ext cx="2513849" cy="2539899"/>
            </a:xfrm>
            <a:custGeom>
              <a:avLst/>
              <a:gdLst/>
              <a:ahLst/>
              <a:cxnLst/>
              <a:rect l="l" t="t" r="r" b="b"/>
              <a:pathLst>
                <a:path w="2513849" h="2539899">
                  <a:moveTo>
                    <a:pt x="0" y="0"/>
                  </a:moveTo>
                  <a:lnTo>
                    <a:pt x="2513849" y="0"/>
                  </a:lnTo>
                  <a:lnTo>
                    <a:pt x="2513849" y="2539900"/>
                  </a:lnTo>
                  <a:lnTo>
                    <a:pt x="0" y="253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011700" y="593653"/>
              <a:ext cx="5344348" cy="1647610"/>
            </a:xfrm>
            <a:custGeom>
              <a:avLst/>
              <a:gdLst/>
              <a:ahLst/>
              <a:cxnLst/>
              <a:rect l="l" t="t" r="r" b="b"/>
              <a:pathLst>
                <a:path w="5344348" h="1647610">
                  <a:moveTo>
                    <a:pt x="0" y="0"/>
                  </a:moveTo>
                  <a:lnTo>
                    <a:pt x="5344348" y="0"/>
                  </a:lnTo>
                  <a:lnTo>
                    <a:pt x="5344348" y="1647610"/>
                  </a:lnTo>
                  <a:lnTo>
                    <a:pt x="0" y="164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2668743"/>
            <a:ext cx="16204787" cy="7049432"/>
            <a:chOff x="0" y="0"/>
            <a:chExt cx="21606383" cy="939924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06377" cy="9399239"/>
            </a:xfrm>
            <a:custGeom>
              <a:avLst/>
              <a:gdLst/>
              <a:ahLst/>
              <a:cxnLst/>
              <a:rect l="l" t="t" r="r" b="b"/>
              <a:pathLst>
                <a:path w="21606377" h="9399239">
                  <a:moveTo>
                    <a:pt x="0" y="0"/>
                  </a:moveTo>
                  <a:lnTo>
                    <a:pt x="21606377" y="0"/>
                  </a:lnTo>
                  <a:lnTo>
                    <a:pt x="21606377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460" r="-5169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06383" cy="943734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931316" lvl="1" indent="-465658" algn="l">
                <a:lnSpc>
                  <a:spcPts val="453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Duration: Maximum 15 minutes for </a:t>
              </a:r>
              <a:r>
                <a:rPr lang="en-US" sz="4200" b="1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presentation + 5 minutes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for Q&amp;A</a:t>
              </a:r>
            </a:p>
            <a:p>
              <a:pPr algn="l">
                <a:lnSpc>
                  <a:spcPts val="4536"/>
                </a:lnSpc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</a:p>
            <a:p>
              <a:pPr marL="1508760" lvl="2" indent="-502920" algn="l">
                <a:lnSpc>
                  <a:spcPts val="3888"/>
                </a:lnSpc>
                <a:buFont typeface="Arial"/>
                <a:buChar char="⚬"/>
              </a:pPr>
              <a:r>
                <a:rPr lang="en-US" sz="3600" i="1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The session chair may adjust the timing based on the session's intensity.</a:t>
              </a:r>
            </a:p>
            <a:p>
              <a:pPr marL="1508760" lvl="2" indent="-502920" algn="l">
                <a:lnSpc>
                  <a:spcPts val="3888"/>
                </a:lnSpc>
                <a:buFont typeface="Arial"/>
                <a:buChar char="⚬"/>
              </a:pPr>
              <a:r>
                <a:rPr lang="en-US" sz="3600" i="1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Recommended length: Maximum 15 slides (including title and conclusion). 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761525" y="3860676"/>
            <a:ext cx="5223570" cy="758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1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Presentation Format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0" y="0"/>
            <a:ext cx="18390398" cy="10674094"/>
            <a:chOff x="0" y="0"/>
            <a:chExt cx="24520531" cy="1423212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520531" cy="14232125"/>
            </a:xfrm>
            <a:custGeom>
              <a:avLst/>
              <a:gdLst/>
              <a:ahLst/>
              <a:cxnLst/>
              <a:rect l="l" t="t" r="r" b="b"/>
              <a:pathLst>
                <a:path w="24520531" h="14232125">
                  <a:moveTo>
                    <a:pt x="0" y="0"/>
                  </a:moveTo>
                  <a:lnTo>
                    <a:pt x="24520531" y="0"/>
                  </a:lnTo>
                  <a:lnTo>
                    <a:pt x="24520531" y="14232125"/>
                  </a:lnTo>
                  <a:lnTo>
                    <a:pt x="0" y="14232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/>
              </a:stretch>
            </a:blipFill>
          </p:spPr>
        </p:sp>
        <p:grpSp>
          <p:nvGrpSpPr>
            <p:cNvPr id="8" name="Group 8"/>
            <p:cNvGrpSpPr/>
            <p:nvPr/>
          </p:nvGrpSpPr>
          <p:grpSpPr>
            <a:xfrm>
              <a:off x="12007454" y="323692"/>
              <a:ext cx="2092453" cy="2095815"/>
              <a:chOff x="0" y="0"/>
              <a:chExt cx="2371090" cy="2374900"/>
            </a:xfrm>
          </p:grpSpPr>
          <p:sp>
            <p:nvSpPr>
              <p:cNvPr id="9" name="Freeform 9" descr="Yuvarlak Loge T"/>
              <p:cNvSpPr/>
              <p:nvPr/>
            </p:nvSpPr>
            <p:spPr>
              <a:xfrm>
                <a:off x="0" y="0"/>
                <a:ext cx="2371090" cy="2374900"/>
              </a:xfrm>
              <a:custGeom>
                <a:avLst/>
                <a:gdLst/>
                <a:ahLst/>
                <a:cxnLst/>
                <a:rect l="l" t="t" r="r" b="b"/>
                <a:pathLst>
                  <a:path w="2371090" h="237490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t="-4" b="-4"/>
                </a:stretch>
              </a:blipFill>
            </p:spPr>
          </p:sp>
        </p:grpSp>
        <p:sp>
          <p:nvSpPr>
            <p:cNvPr id="10" name="Freeform 10"/>
            <p:cNvSpPr/>
            <p:nvPr/>
          </p:nvSpPr>
          <p:spPr>
            <a:xfrm>
              <a:off x="16012070" y="323692"/>
              <a:ext cx="2513849" cy="2539899"/>
            </a:xfrm>
            <a:custGeom>
              <a:avLst/>
              <a:gdLst/>
              <a:ahLst/>
              <a:cxnLst/>
              <a:rect l="l" t="t" r="r" b="b"/>
              <a:pathLst>
                <a:path w="2513849" h="2539899">
                  <a:moveTo>
                    <a:pt x="0" y="0"/>
                  </a:moveTo>
                  <a:lnTo>
                    <a:pt x="2513849" y="0"/>
                  </a:lnTo>
                  <a:lnTo>
                    <a:pt x="2513849" y="2539900"/>
                  </a:lnTo>
                  <a:lnTo>
                    <a:pt x="0" y="253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011700" y="593653"/>
              <a:ext cx="5344348" cy="1647610"/>
            </a:xfrm>
            <a:custGeom>
              <a:avLst/>
              <a:gdLst/>
              <a:ahLst/>
              <a:cxnLst/>
              <a:rect l="l" t="t" r="r" b="b"/>
              <a:pathLst>
                <a:path w="5344348" h="1647610">
                  <a:moveTo>
                    <a:pt x="0" y="0"/>
                  </a:moveTo>
                  <a:lnTo>
                    <a:pt x="5344348" y="0"/>
                  </a:lnTo>
                  <a:lnTo>
                    <a:pt x="5344348" y="1647610"/>
                  </a:lnTo>
                  <a:lnTo>
                    <a:pt x="0" y="164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2912845"/>
            <a:ext cx="15995609" cy="7049432"/>
            <a:chOff x="0" y="0"/>
            <a:chExt cx="21327478" cy="939924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327473" cy="9399239"/>
            </a:xfrm>
            <a:custGeom>
              <a:avLst/>
              <a:gdLst/>
              <a:ahLst/>
              <a:cxnLst/>
              <a:rect l="l" t="t" r="r" b="b"/>
              <a:pathLst>
                <a:path w="21327473" h="9399239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r="-6544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327478" cy="943734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931316" lvl="1" indent="-465658" algn="l">
                <a:lnSpc>
                  <a:spcPts val="453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Summarize the 3-6 most important topics of your work.</a:t>
              </a:r>
            </a:p>
            <a:p>
              <a:pPr algn="l">
                <a:lnSpc>
                  <a:spcPts val="4536"/>
                </a:lnSpc>
              </a:pPr>
              <a:endParaRPr lang="en-US" sz="4200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  <a:p>
              <a:pPr marL="1585912" lvl="2" indent="-528638" algn="l">
                <a:lnSpc>
                  <a:spcPts val="4860"/>
                </a:lnSpc>
                <a:buFont typeface="Arial"/>
                <a:buChar char="⚬"/>
              </a:pPr>
              <a:r>
                <a:rPr lang="en-US" sz="4500">
                  <a:solidFill>
                    <a:srgbClr val="002060"/>
                  </a:solidFill>
                  <a:latin typeface="Aptos"/>
                  <a:ea typeface="Aptos"/>
                  <a:cs typeface="Aptos"/>
                  <a:sym typeface="Aptos"/>
                </a:rPr>
                <a:t>Bulleted Text List – Level 1</a:t>
              </a:r>
            </a:p>
            <a:p>
              <a:pPr marL="1314450" lvl="2" indent="-438150" algn="l">
                <a:lnSpc>
                  <a:spcPts val="3240"/>
                </a:lnSpc>
                <a:buFont typeface="Arial"/>
                <a:buChar char="⚬"/>
              </a:pPr>
              <a:r>
                <a:rPr lang="en-US" sz="3000" i="1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Bullet Point – Level 1</a:t>
              </a:r>
            </a:p>
            <a:p>
              <a:pPr marL="1314450" lvl="2" indent="-438150" algn="l">
                <a:lnSpc>
                  <a:spcPts val="3240"/>
                </a:lnSpc>
                <a:buFont typeface="Arial"/>
                <a:buChar char="⚬"/>
              </a:pPr>
              <a:r>
                <a:rPr lang="en-US" sz="3000" i="1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Bullet Point – Level 2</a:t>
              </a:r>
            </a:p>
            <a:p>
              <a:pPr marL="1585912" lvl="2" indent="-528638" algn="l">
                <a:lnSpc>
                  <a:spcPts val="4860"/>
                </a:lnSpc>
                <a:buFont typeface="Arial"/>
                <a:buChar char="⚬"/>
              </a:pPr>
              <a:r>
                <a:rPr lang="en-US" sz="4500">
                  <a:solidFill>
                    <a:srgbClr val="002060"/>
                  </a:solidFill>
                  <a:latin typeface="Aptos"/>
                  <a:ea typeface="Aptos"/>
                  <a:cs typeface="Aptos"/>
                  <a:sym typeface="Aptos"/>
                </a:rPr>
                <a:t>Bulleted Text List – Level 1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90901" y="3860676"/>
            <a:ext cx="1884164" cy="758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1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Outline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0" y="0"/>
            <a:ext cx="18390398" cy="10674094"/>
            <a:chOff x="0" y="0"/>
            <a:chExt cx="24520531" cy="1423212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520531" cy="14232125"/>
            </a:xfrm>
            <a:custGeom>
              <a:avLst/>
              <a:gdLst/>
              <a:ahLst/>
              <a:cxnLst/>
              <a:rect l="l" t="t" r="r" b="b"/>
              <a:pathLst>
                <a:path w="24520531" h="14232125">
                  <a:moveTo>
                    <a:pt x="0" y="0"/>
                  </a:moveTo>
                  <a:lnTo>
                    <a:pt x="24520531" y="0"/>
                  </a:lnTo>
                  <a:lnTo>
                    <a:pt x="24520531" y="14232125"/>
                  </a:lnTo>
                  <a:lnTo>
                    <a:pt x="0" y="14232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/>
              </a:stretch>
            </a:blipFill>
          </p:spPr>
        </p:sp>
        <p:grpSp>
          <p:nvGrpSpPr>
            <p:cNvPr id="8" name="Group 8"/>
            <p:cNvGrpSpPr/>
            <p:nvPr/>
          </p:nvGrpSpPr>
          <p:grpSpPr>
            <a:xfrm>
              <a:off x="12007454" y="323692"/>
              <a:ext cx="2092453" cy="2095815"/>
              <a:chOff x="0" y="0"/>
              <a:chExt cx="2371090" cy="2374900"/>
            </a:xfrm>
          </p:grpSpPr>
          <p:sp>
            <p:nvSpPr>
              <p:cNvPr id="9" name="Freeform 9" descr="Yuvarlak Loge T"/>
              <p:cNvSpPr/>
              <p:nvPr/>
            </p:nvSpPr>
            <p:spPr>
              <a:xfrm>
                <a:off x="0" y="0"/>
                <a:ext cx="2371090" cy="2374900"/>
              </a:xfrm>
              <a:custGeom>
                <a:avLst/>
                <a:gdLst/>
                <a:ahLst/>
                <a:cxnLst/>
                <a:rect l="l" t="t" r="r" b="b"/>
                <a:pathLst>
                  <a:path w="2371090" h="237490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t="-4" b="-4"/>
                </a:stretch>
              </a:blipFill>
            </p:spPr>
          </p:sp>
        </p:grpSp>
        <p:sp>
          <p:nvSpPr>
            <p:cNvPr id="10" name="Freeform 10"/>
            <p:cNvSpPr/>
            <p:nvPr/>
          </p:nvSpPr>
          <p:spPr>
            <a:xfrm>
              <a:off x="16012070" y="323692"/>
              <a:ext cx="2513849" cy="2539899"/>
            </a:xfrm>
            <a:custGeom>
              <a:avLst/>
              <a:gdLst/>
              <a:ahLst/>
              <a:cxnLst/>
              <a:rect l="l" t="t" r="r" b="b"/>
              <a:pathLst>
                <a:path w="2513849" h="2539899">
                  <a:moveTo>
                    <a:pt x="0" y="0"/>
                  </a:moveTo>
                  <a:lnTo>
                    <a:pt x="2513849" y="0"/>
                  </a:lnTo>
                  <a:lnTo>
                    <a:pt x="2513849" y="2539900"/>
                  </a:lnTo>
                  <a:lnTo>
                    <a:pt x="0" y="253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011700" y="593653"/>
              <a:ext cx="5344348" cy="1647610"/>
            </a:xfrm>
            <a:custGeom>
              <a:avLst/>
              <a:gdLst/>
              <a:ahLst/>
              <a:cxnLst/>
              <a:rect l="l" t="t" r="r" b="b"/>
              <a:pathLst>
                <a:path w="5344348" h="1647610">
                  <a:moveTo>
                    <a:pt x="0" y="0"/>
                  </a:moveTo>
                  <a:lnTo>
                    <a:pt x="5344348" y="0"/>
                  </a:lnTo>
                  <a:lnTo>
                    <a:pt x="5344348" y="1647610"/>
                  </a:lnTo>
                  <a:lnTo>
                    <a:pt x="0" y="164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2668743"/>
            <a:ext cx="15995609" cy="7049432"/>
            <a:chOff x="0" y="0"/>
            <a:chExt cx="21327478" cy="939924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327473" cy="9399239"/>
            </a:xfrm>
            <a:custGeom>
              <a:avLst/>
              <a:gdLst/>
              <a:ahLst/>
              <a:cxnLst/>
              <a:rect l="l" t="t" r="r" b="b"/>
              <a:pathLst>
                <a:path w="21327473" h="9399239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r="-6544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327478" cy="943734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932383" lvl="1" indent="-466192" algn="l">
                <a:lnSpc>
                  <a:spcPts val="453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This slide summarizes the aims – objectives – and motivation for your study. For example, list the 3-5 most important goals you aim to achieve with your study.</a:t>
              </a:r>
            </a:p>
            <a:p>
              <a:pPr algn="l">
                <a:lnSpc>
                  <a:spcPts val="4536"/>
                </a:lnSpc>
              </a:pPr>
              <a:endParaRPr lang="en-US" sz="4200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  <a:p>
              <a:pPr marL="1585912" lvl="2" indent="-528638" algn="l">
                <a:lnSpc>
                  <a:spcPts val="4860"/>
                </a:lnSpc>
                <a:buFont typeface="Arial"/>
                <a:buChar char="⚬"/>
              </a:pPr>
              <a:r>
                <a:rPr lang="en-US" sz="4500">
                  <a:solidFill>
                    <a:srgbClr val="002060"/>
                  </a:solidFill>
                  <a:latin typeface="Aptos"/>
                  <a:ea typeface="Aptos"/>
                  <a:cs typeface="Aptos"/>
                  <a:sym typeface="Aptos"/>
                </a:rPr>
                <a:t>Bulleted Text List – Level 1</a:t>
              </a:r>
            </a:p>
            <a:p>
              <a:pPr marL="1314450" lvl="2" indent="-438150" algn="l">
                <a:lnSpc>
                  <a:spcPts val="3240"/>
                </a:lnSpc>
                <a:buFont typeface="Arial"/>
                <a:buChar char="⚬"/>
              </a:pPr>
              <a:r>
                <a:rPr lang="en-US" sz="3000" i="1">
                  <a:solidFill>
                    <a:srgbClr val="002060"/>
                  </a:solidFill>
                  <a:latin typeface="Aptos Italics"/>
                  <a:ea typeface="Aptos Italics"/>
                  <a:cs typeface="Aptos Italics"/>
                  <a:sym typeface="Aptos Italics"/>
                </a:rPr>
                <a:t>Bullet Point – Level 2</a:t>
              </a:r>
            </a:p>
            <a:p>
              <a:pPr marL="1314450" lvl="2" indent="-438150" algn="l">
                <a:lnSpc>
                  <a:spcPts val="3240"/>
                </a:lnSpc>
                <a:buFont typeface="Arial"/>
                <a:buChar char="⚬"/>
              </a:pPr>
              <a:r>
                <a:rPr lang="en-US" sz="3000" i="1">
                  <a:solidFill>
                    <a:srgbClr val="002060"/>
                  </a:solidFill>
                  <a:latin typeface="Aptos Italics"/>
                  <a:ea typeface="Aptos Italics"/>
                  <a:cs typeface="Aptos Italics"/>
                  <a:sym typeface="Aptos Italics"/>
                </a:rPr>
                <a:t>Bullet Point – Level 2</a:t>
              </a:r>
            </a:p>
            <a:p>
              <a:pPr marL="1585912" lvl="2" indent="-528638" algn="l">
                <a:lnSpc>
                  <a:spcPts val="4860"/>
                </a:lnSpc>
                <a:buFont typeface="Arial"/>
                <a:buChar char="⚬"/>
              </a:pPr>
              <a:r>
                <a:rPr lang="en-US" sz="4500">
                  <a:solidFill>
                    <a:srgbClr val="002060"/>
                  </a:solidFill>
                  <a:latin typeface="Aptos"/>
                  <a:ea typeface="Aptos"/>
                  <a:cs typeface="Aptos"/>
                  <a:sym typeface="Aptos"/>
                </a:rPr>
                <a:t>Bulleted Text List – Level 1</a:t>
              </a:r>
            </a:p>
            <a:p>
              <a:pPr marL="1480185" lvl="2" indent="-493395" algn="l">
                <a:lnSpc>
                  <a:spcPts val="4536"/>
                </a:lnSpc>
              </a:pPr>
              <a:endParaRPr lang="en-US" sz="4500">
                <a:solidFill>
                  <a:srgbClr val="002060"/>
                </a:solidFill>
                <a:latin typeface="Aptos"/>
                <a:ea typeface="Aptos"/>
                <a:cs typeface="Aptos"/>
                <a:sym typeface="Aptos"/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761525" y="2640168"/>
            <a:ext cx="2656582" cy="758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1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Objectives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0" y="0"/>
            <a:ext cx="18390398" cy="10674094"/>
            <a:chOff x="0" y="0"/>
            <a:chExt cx="24520531" cy="1423212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520531" cy="14232125"/>
            </a:xfrm>
            <a:custGeom>
              <a:avLst/>
              <a:gdLst/>
              <a:ahLst/>
              <a:cxnLst/>
              <a:rect l="l" t="t" r="r" b="b"/>
              <a:pathLst>
                <a:path w="24520531" h="14232125">
                  <a:moveTo>
                    <a:pt x="0" y="0"/>
                  </a:moveTo>
                  <a:lnTo>
                    <a:pt x="24520531" y="0"/>
                  </a:lnTo>
                  <a:lnTo>
                    <a:pt x="24520531" y="14232125"/>
                  </a:lnTo>
                  <a:lnTo>
                    <a:pt x="0" y="14232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/>
              </a:stretch>
            </a:blipFill>
          </p:spPr>
        </p:sp>
        <p:grpSp>
          <p:nvGrpSpPr>
            <p:cNvPr id="8" name="Group 8"/>
            <p:cNvGrpSpPr/>
            <p:nvPr/>
          </p:nvGrpSpPr>
          <p:grpSpPr>
            <a:xfrm>
              <a:off x="12007454" y="323692"/>
              <a:ext cx="2092453" cy="2095815"/>
              <a:chOff x="0" y="0"/>
              <a:chExt cx="2371090" cy="2374900"/>
            </a:xfrm>
          </p:grpSpPr>
          <p:sp>
            <p:nvSpPr>
              <p:cNvPr id="9" name="Freeform 9" descr="Yuvarlak Loge T"/>
              <p:cNvSpPr/>
              <p:nvPr/>
            </p:nvSpPr>
            <p:spPr>
              <a:xfrm>
                <a:off x="0" y="0"/>
                <a:ext cx="2371090" cy="2374900"/>
              </a:xfrm>
              <a:custGeom>
                <a:avLst/>
                <a:gdLst/>
                <a:ahLst/>
                <a:cxnLst/>
                <a:rect l="l" t="t" r="r" b="b"/>
                <a:pathLst>
                  <a:path w="2371090" h="237490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t="-4" b="-4"/>
                </a:stretch>
              </a:blipFill>
            </p:spPr>
          </p:sp>
        </p:grpSp>
        <p:sp>
          <p:nvSpPr>
            <p:cNvPr id="10" name="Freeform 10"/>
            <p:cNvSpPr/>
            <p:nvPr/>
          </p:nvSpPr>
          <p:spPr>
            <a:xfrm>
              <a:off x="16012070" y="323692"/>
              <a:ext cx="2513849" cy="2539899"/>
            </a:xfrm>
            <a:custGeom>
              <a:avLst/>
              <a:gdLst/>
              <a:ahLst/>
              <a:cxnLst/>
              <a:rect l="l" t="t" r="r" b="b"/>
              <a:pathLst>
                <a:path w="2513849" h="2539899">
                  <a:moveTo>
                    <a:pt x="0" y="0"/>
                  </a:moveTo>
                  <a:lnTo>
                    <a:pt x="2513849" y="0"/>
                  </a:lnTo>
                  <a:lnTo>
                    <a:pt x="2513849" y="2539900"/>
                  </a:lnTo>
                  <a:lnTo>
                    <a:pt x="0" y="253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011700" y="593653"/>
              <a:ext cx="5344348" cy="1647610"/>
            </a:xfrm>
            <a:custGeom>
              <a:avLst/>
              <a:gdLst/>
              <a:ahLst/>
              <a:cxnLst/>
              <a:rect l="l" t="t" r="r" b="b"/>
              <a:pathLst>
                <a:path w="5344348" h="1647610">
                  <a:moveTo>
                    <a:pt x="0" y="0"/>
                  </a:moveTo>
                  <a:lnTo>
                    <a:pt x="5344348" y="0"/>
                  </a:lnTo>
                  <a:lnTo>
                    <a:pt x="5344348" y="1647610"/>
                  </a:lnTo>
                  <a:lnTo>
                    <a:pt x="0" y="164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63691" y="2668743"/>
            <a:ext cx="15995609" cy="7049432"/>
            <a:chOff x="0" y="0"/>
            <a:chExt cx="21327478" cy="939924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327473" cy="9399239"/>
            </a:xfrm>
            <a:custGeom>
              <a:avLst/>
              <a:gdLst/>
              <a:ahLst/>
              <a:cxnLst/>
              <a:rect l="l" t="t" r="r" b="b"/>
              <a:pathLst>
                <a:path w="21327473" h="9399239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r="-6544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47625"/>
              <a:ext cx="21327478" cy="935161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822503" lvl="1" indent="-411251" algn="l">
                <a:lnSpc>
                  <a:spcPts val="3110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Use black or another dark color for text.</a:t>
              </a:r>
            </a:p>
            <a:p>
              <a:pPr algn="l">
                <a:lnSpc>
                  <a:spcPts val="3110"/>
                </a:lnSpc>
              </a:pPr>
              <a:endParaRPr lang="en-US" sz="3600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  <a:p>
              <a:pPr marL="1508760" lvl="2" indent="-502920" algn="l">
                <a:lnSpc>
                  <a:spcPts val="3110"/>
                </a:lnSpc>
                <a:buFont typeface="Arial"/>
                <a:buChar char="⚬"/>
              </a:pPr>
              <a:r>
                <a:rPr lang="en-US" sz="3600" b="1">
                  <a:solidFill>
                    <a:srgbClr val="00206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Ensure maximum contrast with a white background. </a:t>
              </a:r>
            </a:p>
            <a:p>
              <a:pPr marL="1508760" lvl="2" indent="-502920" algn="l">
                <a:lnSpc>
                  <a:spcPts val="3110"/>
                </a:lnSpc>
                <a:buFont typeface="Arial"/>
                <a:buChar char="⚬"/>
              </a:pPr>
              <a:r>
                <a:rPr lang="en-US" sz="3600">
                  <a:solidFill>
                    <a:srgbClr val="002060"/>
                  </a:solidFill>
                  <a:latin typeface="Aptos"/>
                  <a:ea typeface="Aptos"/>
                  <a:cs typeface="Aptos"/>
                  <a:sym typeface="Aptos"/>
                </a:rPr>
                <a:t>Font Types: Calibri or Arial.</a:t>
              </a:r>
            </a:p>
            <a:p>
              <a:pPr marL="1383030" lvl="2" indent="-461010" algn="l">
                <a:lnSpc>
                  <a:spcPts val="2851"/>
                </a:lnSpc>
              </a:pPr>
              <a:endParaRPr lang="en-US" sz="3600">
                <a:solidFill>
                  <a:srgbClr val="002060"/>
                </a:solidFill>
                <a:latin typeface="Aptos"/>
                <a:ea typeface="Aptos"/>
                <a:cs typeface="Aptos"/>
                <a:sym typeface="Aptos"/>
              </a:endParaRPr>
            </a:p>
            <a:p>
              <a:pPr marL="714375" lvl="1" indent="-357188" algn="l">
                <a:lnSpc>
                  <a:spcPts val="2592"/>
                </a:lnSpc>
                <a:buFont typeface="Arial"/>
                <a:buChar char="•"/>
              </a:pPr>
              <a:r>
                <a:rPr lang="en-US" sz="3000" b="1" i="1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Font Types: Calibri or Arial.</a:t>
              </a:r>
            </a:p>
            <a:p>
              <a:pPr marL="785812" lvl="1" indent="-392906" algn="l">
                <a:lnSpc>
                  <a:spcPts val="2851"/>
                </a:lnSpc>
              </a:pPr>
              <a:endParaRPr lang="en-US" sz="3000" b="1" i="1">
                <a:solidFill>
                  <a:srgbClr val="002060"/>
                </a:solidFill>
                <a:latin typeface="Calibri (MS) Bold Italics"/>
                <a:ea typeface="Calibri (MS) Bold Italics"/>
                <a:cs typeface="Calibri (MS) Bold Italics"/>
                <a:sym typeface="Calibri (MS) Bold Italics"/>
              </a:endParaRPr>
            </a:p>
            <a:p>
              <a:pPr marL="714375" lvl="1" indent="-357188" algn="l">
                <a:lnSpc>
                  <a:spcPts val="2592"/>
                </a:lnSpc>
                <a:buFont typeface="Arial"/>
                <a:buChar char="•"/>
              </a:pPr>
              <a:r>
                <a:rPr lang="en-US" sz="3000" b="1" i="1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Main text: 32 pt.</a:t>
              </a:r>
            </a:p>
            <a:p>
              <a:pPr marL="785812" lvl="1" indent="-392906" algn="l">
                <a:lnSpc>
                  <a:spcPts val="2851"/>
                </a:lnSpc>
              </a:pPr>
              <a:endParaRPr lang="en-US" sz="3000" b="1" i="1">
                <a:solidFill>
                  <a:srgbClr val="002060"/>
                </a:solidFill>
                <a:latin typeface="Calibri (MS) Bold Italics"/>
                <a:ea typeface="Calibri (MS) Bold Italics"/>
                <a:cs typeface="Calibri (MS) Bold Italics"/>
                <a:sym typeface="Calibri (MS) Bold Italics"/>
              </a:endParaRPr>
            </a:p>
            <a:p>
              <a:pPr marL="714375" lvl="1" indent="-357188" algn="l">
                <a:lnSpc>
                  <a:spcPts val="2592"/>
                </a:lnSpc>
                <a:buFont typeface="Arial"/>
                <a:buChar char="•"/>
              </a:pPr>
              <a:r>
                <a:rPr lang="en-US" sz="3000" b="1" i="1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Secondary text: 28 pt.</a:t>
              </a:r>
            </a:p>
            <a:p>
              <a:pPr marL="785812" lvl="1" indent="-392906" algn="l">
                <a:lnSpc>
                  <a:spcPts val="2851"/>
                </a:lnSpc>
              </a:pPr>
              <a:endParaRPr lang="en-US" sz="3000" b="1" i="1">
                <a:solidFill>
                  <a:srgbClr val="002060"/>
                </a:solidFill>
                <a:latin typeface="Calibri (MS) Bold Italics"/>
                <a:ea typeface="Calibri (MS) Bold Italics"/>
                <a:cs typeface="Calibri (MS) Bold Italics"/>
                <a:sym typeface="Calibri (MS) Bold Italics"/>
              </a:endParaRPr>
            </a:p>
            <a:p>
              <a:pPr marL="768667" lvl="1" indent="-384334" algn="l">
                <a:lnSpc>
                  <a:spcPts val="2851"/>
                </a:lnSpc>
                <a:buFont typeface="Arial"/>
                <a:buChar char="•"/>
              </a:pPr>
              <a:r>
                <a:rPr lang="en-US" sz="3300" b="1" i="1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Minimum text: </a:t>
              </a:r>
              <a:r>
                <a:rPr lang="en-US" sz="3300" i="1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24 pt (Do not use fonts smaller than 24 pt). Fonts smaller than 24 points (e.g., 20 points) are too small, so avoid using them.</a:t>
              </a:r>
            </a:p>
            <a:p>
              <a:pPr marL="1454468" lvl="2" indent="-484822" algn="l">
                <a:lnSpc>
                  <a:spcPts val="2851"/>
                </a:lnSpc>
                <a:buFont typeface="Arial"/>
                <a:buChar char="⚬"/>
              </a:pPr>
              <a:r>
                <a:rPr lang="en-US" sz="3300" b="1" i="1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Warning:</a:t>
              </a:r>
              <a:r>
                <a:rPr lang="en-US" sz="3300" i="1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 Yellow, gray, pink, or light blue colors may look good on a screen but may become unreadable when projected.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761525" y="2640168"/>
            <a:ext cx="5332512" cy="758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1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Colors and Font Sizes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0" y="0"/>
            <a:ext cx="18390398" cy="10674094"/>
            <a:chOff x="0" y="0"/>
            <a:chExt cx="24520531" cy="1423212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520531" cy="14232125"/>
            </a:xfrm>
            <a:custGeom>
              <a:avLst/>
              <a:gdLst/>
              <a:ahLst/>
              <a:cxnLst/>
              <a:rect l="l" t="t" r="r" b="b"/>
              <a:pathLst>
                <a:path w="24520531" h="14232125">
                  <a:moveTo>
                    <a:pt x="0" y="0"/>
                  </a:moveTo>
                  <a:lnTo>
                    <a:pt x="24520531" y="0"/>
                  </a:lnTo>
                  <a:lnTo>
                    <a:pt x="24520531" y="14232125"/>
                  </a:lnTo>
                  <a:lnTo>
                    <a:pt x="0" y="14232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/>
              </a:stretch>
            </a:blipFill>
          </p:spPr>
        </p:sp>
        <p:grpSp>
          <p:nvGrpSpPr>
            <p:cNvPr id="8" name="Group 8"/>
            <p:cNvGrpSpPr/>
            <p:nvPr/>
          </p:nvGrpSpPr>
          <p:grpSpPr>
            <a:xfrm>
              <a:off x="12007454" y="323692"/>
              <a:ext cx="2092453" cy="2095815"/>
              <a:chOff x="0" y="0"/>
              <a:chExt cx="2371090" cy="2374900"/>
            </a:xfrm>
          </p:grpSpPr>
          <p:sp>
            <p:nvSpPr>
              <p:cNvPr id="9" name="Freeform 9" descr="Yuvarlak Loge T"/>
              <p:cNvSpPr/>
              <p:nvPr/>
            </p:nvSpPr>
            <p:spPr>
              <a:xfrm>
                <a:off x="0" y="0"/>
                <a:ext cx="2371090" cy="2374900"/>
              </a:xfrm>
              <a:custGeom>
                <a:avLst/>
                <a:gdLst/>
                <a:ahLst/>
                <a:cxnLst/>
                <a:rect l="l" t="t" r="r" b="b"/>
                <a:pathLst>
                  <a:path w="2371090" h="237490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t="-4" b="-4"/>
                </a:stretch>
              </a:blipFill>
            </p:spPr>
          </p:sp>
        </p:grpSp>
        <p:sp>
          <p:nvSpPr>
            <p:cNvPr id="10" name="Freeform 10"/>
            <p:cNvSpPr/>
            <p:nvPr/>
          </p:nvSpPr>
          <p:spPr>
            <a:xfrm>
              <a:off x="16012070" y="323692"/>
              <a:ext cx="2513849" cy="2539899"/>
            </a:xfrm>
            <a:custGeom>
              <a:avLst/>
              <a:gdLst/>
              <a:ahLst/>
              <a:cxnLst/>
              <a:rect l="l" t="t" r="r" b="b"/>
              <a:pathLst>
                <a:path w="2513849" h="2539899">
                  <a:moveTo>
                    <a:pt x="0" y="0"/>
                  </a:moveTo>
                  <a:lnTo>
                    <a:pt x="2513849" y="0"/>
                  </a:lnTo>
                  <a:lnTo>
                    <a:pt x="2513849" y="2539900"/>
                  </a:lnTo>
                  <a:lnTo>
                    <a:pt x="0" y="253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011700" y="593653"/>
              <a:ext cx="5344348" cy="1647610"/>
            </a:xfrm>
            <a:custGeom>
              <a:avLst/>
              <a:gdLst/>
              <a:ahLst/>
              <a:cxnLst/>
              <a:rect l="l" t="t" r="r" b="b"/>
              <a:pathLst>
                <a:path w="5344348" h="1647610">
                  <a:moveTo>
                    <a:pt x="0" y="0"/>
                  </a:moveTo>
                  <a:lnTo>
                    <a:pt x="5344348" y="0"/>
                  </a:lnTo>
                  <a:lnTo>
                    <a:pt x="5344348" y="1647610"/>
                  </a:lnTo>
                  <a:lnTo>
                    <a:pt x="0" y="164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90398" cy="10674094"/>
            <a:chOff x="0" y="0"/>
            <a:chExt cx="24520531" cy="14232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520531" cy="14232125"/>
            </a:xfrm>
            <a:custGeom>
              <a:avLst/>
              <a:gdLst/>
              <a:ahLst/>
              <a:cxnLst/>
              <a:rect l="l" t="t" r="r" b="b"/>
              <a:pathLst>
                <a:path w="24520531" h="14232125">
                  <a:moveTo>
                    <a:pt x="0" y="0"/>
                  </a:moveTo>
                  <a:lnTo>
                    <a:pt x="24520531" y="0"/>
                  </a:lnTo>
                  <a:lnTo>
                    <a:pt x="24520531" y="14232125"/>
                  </a:lnTo>
                  <a:lnTo>
                    <a:pt x="0" y="14232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</a:blip>
              <a:stretch>
                <a:fillRect/>
              </a:stretch>
            </a:blipFill>
          </p:spPr>
        </p:sp>
        <p:grpSp>
          <p:nvGrpSpPr>
            <p:cNvPr id="4" name="Group 4"/>
            <p:cNvGrpSpPr/>
            <p:nvPr/>
          </p:nvGrpSpPr>
          <p:grpSpPr>
            <a:xfrm>
              <a:off x="12007454" y="323692"/>
              <a:ext cx="2092453" cy="2095815"/>
              <a:chOff x="0" y="0"/>
              <a:chExt cx="2371090" cy="2374900"/>
            </a:xfrm>
          </p:grpSpPr>
          <p:sp>
            <p:nvSpPr>
              <p:cNvPr id="5" name="Freeform 5" descr="Yuvarlak Loge T"/>
              <p:cNvSpPr/>
              <p:nvPr/>
            </p:nvSpPr>
            <p:spPr>
              <a:xfrm>
                <a:off x="0" y="0"/>
                <a:ext cx="2371090" cy="2374900"/>
              </a:xfrm>
              <a:custGeom>
                <a:avLst/>
                <a:gdLst/>
                <a:ahLst/>
                <a:cxnLst/>
                <a:rect l="l" t="t" r="r" b="b"/>
                <a:pathLst>
                  <a:path w="2371090" h="237490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t="-4" b="-4"/>
                </a:stretch>
              </a:blipFill>
            </p:spPr>
          </p:sp>
        </p:grpSp>
        <p:sp>
          <p:nvSpPr>
            <p:cNvPr id="6" name="Freeform 6"/>
            <p:cNvSpPr/>
            <p:nvPr/>
          </p:nvSpPr>
          <p:spPr>
            <a:xfrm>
              <a:off x="16012070" y="323692"/>
              <a:ext cx="2513849" cy="2539899"/>
            </a:xfrm>
            <a:custGeom>
              <a:avLst/>
              <a:gdLst/>
              <a:ahLst/>
              <a:cxnLst/>
              <a:rect l="l" t="t" r="r" b="b"/>
              <a:pathLst>
                <a:path w="2513849" h="2539899">
                  <a:moveTo>
                    <a:pt x="0" y="0"/>
                  </a:moveTo>
                  <a:lnTo>
                    <a:pt x="2513849" y="0"/>
                  </a:lnTo>
                  <a:lnTo>
                    <a:pt x="2513849" y="2539900"/>
                  </a:lnTo>
                  <a:lnTo>
                    <a:pt x="0" y="253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5011700" y="593653"/>
              <a:ext cx="5344348" cy="1647610"/>
            </a:xfrm>
            <a:custGeom>
              <a:avLst/>
              <a:gdLst/>
              <a:ahLst/>
              <a:cxnLst/>
              <a:rect l="l" t="t" r="r" b="b"/>
              <a:pathLst>
                <a:path w="5344348" h="1647610">
                  <a:moveTo>
                    <a:pt x="0" y="0"/>
                  </a:moveTo>
                  <a:lnTo>
                    <a:pt x="5344348" y="0"/>
                  </a:lnTo>
                  <a:lnTo>
                    <a:pt x="5344348" y="1647610"/>
                  </a:lnTo>
                  <a:lnTo>
                    <a:pt x="0" y="164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257300" y="2668743"/>
            <a:ext cx="15995609" cy="7049433"/>
            <a:chOff x="0" y="0"/>
            <a:chExt cx="21327478" cy="939924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327473" cy="9399242"/>
            </a:xfrm>
            <a:custGeom>
              <a:avLst/>
              <a:gdLst/>
              <a:ahLst/>
              <a:cxnLst/>
              <a:rect l="l" t="t" r="r" b="b"/>
              <a:pathLst>
                <a:path w="21327473" h="9399242">
                  <a:moveTo>
                    <a:pt x="0" y="0"/>
                  </a:moveTo>
                  <a:lnTo>
                    <a:pt x="21327473" y="0"/>
                  </a:lnTo>
                  <a:lnTo>
                    <a:pt x="21327473" y="9399242"/>
                  </a:lnTo>
                  <a:lnTo>
                    <a:pt x="0" y="9399242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6544" r="-6544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21327478" cy="941829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822960" lvl="1" indent="-411480" algn="l">
                <a:lnSpc>
                  <a:spcPts val="3888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Ensure that fonts, labels, and all other text are readable.</a:t>
              </a:r>
            </a:p>
            <a:p>
              <a:pPr marL="822960" lvl="1" indent="-411480" algn="l">
                <a:lnSpc>
                  <a:spcPts val="3888"/>
                </a:lnSpc>
              </a:pPr>
              <a:endParaRPr lang="en-US" sz="3600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  <a:p>
              <a:pPr marL="822960" lvl="1" indent="-411480" algn="just">
                <a:lnSpc>
                  <a:spcPts val="3888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It's good practice to add a short sentence or two summarizing the topic you've discussed at the bottom of each slide. This will be helpful for viewers who couldn't hear your verbal explanations.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656910" y="3651446"/>
            <a:ext cx="5332512" cy="758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1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Colors and Font Sizes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90398" cy="10674094"/>
            <a:chOff x="0" y="0"/>
            <a:chExt cx="24520531" cy="14232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520531" cy="14232125"/>
            </a:xfrm>
            <a:custGeom>
              <a:avLst/>
              <a:gdLst/>
              <a:ahLst/>
              <a:cxnLst/>
              <a:rect l="l" t="t" r="r" b="b"/>
              <a:pathLst>
                <a:path w="24520531" h="14232125">
                  <a:moveTo>
                    <a:pt x="0" y="0"/>
                  </a:moveTo>
                  <a:lnTo>
                    <a:pt x="24520531" y="0"/>
                  </a:lnTo>
                  <a:lnTo>
                    <a:pt x="24520531" y="14232125"/>
                  </a:lnTo>
                  <a:lnTo>
                    <a:pt x="0" y="14232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</a:blip>
              <a:stretch>
                <a:fillRect/>
              </a:stretch>
            </a:blipFill>
          </p:spPr>
        </p:sp>
        <p:grpSp>
          <p:nvGrpSpPr>
            <p:cNvPr id="4" name="Group 4"/>
            <p:cNvGrpSpPr/>
            <p:nvPr/>
          </p:nvGrpSpPr>
          <p:grpSpPr>
            <a:xfrm>
              <a:off x="12007454" y="323692"/>
              <a:ext cx="2092453" cy="2095815"/>
              <a:chOff x="0" y="0"/>
              <a:chExt cx="2371090" cy="2374900"/>
            </a:xfrm>
          </p:grpSpPr>
          <p:sp>
            <p:nvSpPr>
              <p:cNvPr id="5" name="Freeform 5" descr="Yuvarlak Loge T"/>
              <p:cNvSpPr/>
              <p:nvPr/>
            </p:nvSpPr>
            <p:spPr>
              <a:xfrm>
                <a:off x="0" y="0"/>
                <a:ext cx="2371090" cy="2374900"/>
              </a:xfrm>
              <a:custGeom>
                <a:avLst/>
                <a:gdLst/>
                <a:ahLst/>
                <a:cxnLst/>
                <a:rect l="l" t="t" r="r" b="b"/>
                <a:pathLst>
                  <a:path w="2371090" h="237490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t="-4" b="-4"/>
                </a:stretch>
              </a:blipFill>
            </p:spPr>
          </p:sp>
        </p:grpSp>
        <p:sp>
          <p:nvSpPr>
            <p:cNvPr id="6" name="Freeform 6"/>
            <p:cNvSpPr/>
            <p:nvPr/>
          </p:nvSpPr>
          <p:spPr>
            <a:xfrm>
              <a:off x="16012070" y="323692"/>
              <a:ext cx="2513849" cy="2539899"/>
            </a:xfrm>
            <a:custGeom>
              <a:avLst/>
              <a:gdLst/>
              <a:ahLst/>
              <a:cxnLst/>
              <a:rect l="l" t="t" r="r" b="b"/>
              <a:pathLst>
                <a:path w="2513849" h="2539899">
                  <a:moveTo>
                    <a:pt x="0" y="0"/>
                  </a:moveTo>
                  <a:lnTo>
                    <a:pt x="2513849" y="0"/>
                  </a:lnTo>
                  <a:lnTo>
                    <a:pt x="2513849" y="2539900"/>
                  </a:lnTo>
                  <a:lnTo>
                    <a:pt x="0" y="253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5011700" y="593653"/>
              <a:ext cx="5344348" cy="1647610"/>
            </a:xfrm>
            <a:custGeom>
              <a:avLst/>
              <a:gdLst/>
              <a:ahLst/>
              <a:cxnLst/>
              <a:rect l="l" t="t" r="r" b="b"/>
              <a:pathLst>
                <a:path w="5344348" h="1647610">
                  <a:moveTo>
                    <a:pt x="0" y="0"/>
                  </a:moveTo>
                  <a:lnTo>
                    <a:pt x="5344348" y="0"/>
                  </a:lnTo>
                  <a:lnTo>
                    <a:pt x="5344348" y="1647610"/>
                  </a:lnTo>
                  <a:lnTo>
                    <a:pt x="0" y="164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257300" y="2668743"/>
            <a:ext cx="15995609" cy="7049433"/>
            <a:chOff x="0" y="0"/>
            <a:chExt cx="21327478" cy="939924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327473" cy="9399242"/>
            </a:xfrm>
            <a:custGeom>
              <a:avLst/>
              <a:gdLst/>
              <a:ahLst/>
              <a:cxnLst/>
              <a:rect l="l" t="t" r="r" b="b"/>
              <a:pathLst>
                <a:path w="21327473" h="9399242">
                  <a:moveTo>
                    <a:pt x="0" y="0"/>
                  </a:moveTo>
                  <a:lnTo>
                    <a:pt x="21327473" y="0"/>
                  </a:lnTo>
                  <a:lnTo>
                    <a:pt x="21327473" y="9399242"/>
                  </a:lnTo>
                  <a:lnTo>
                    <a:pt x="0" y="9399242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-6544" r="-6544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21327478" cy="941829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859765" lvl="1" indent="-429882" algn="l">
                <a:lnSpc>
                  <a:spcPts val="3084"/>
                </a:lnSpc>
                <a:buFont typeface="Arial"/>
                <a:buChar char="•"/>
              </a:pPr>
              <a:r>
                <a:rPr lang="en-US" sz="2856" b="1">
                  <a:solidFill>
                    <a:srgbClr val="44546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Keep the concepts as simple as possible.</a:t>
              </a:r>
            </a:p>
            <a:p>
              <a:pPr marL="859765" lvl="1" indent="-429882" algn="l">
                <a:lnSpc>
                  <a:spcPts val="3084"/>
                </a:lnSpc>
                <a:buFont typeface="Arial"/>
                <a:buChar char="•"/>
              </a:pPr>
              <a:r>
                <a:rPr lang="en-US" sz="2856" b="1">
                  <a:solidFill>
                    <a:srgbClr val="44546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Include only one main idea on each page. Avoid line breaks.</a:t>
              </a:r>
            </a:p>
            <a:p>
              <a:pPr marL="826307" lvl="1" indent="-413153" algn="l">
                <a:lnSpc>
                  <a:spcPts val="2884"/>
                </a:lnSpc>
                <a:buFont typeface="Arial"/>
                <a:buChar char="•"/>
              </a:pPr>
              <a:r>
                <a:rPr lang="en-US" sz="2671" i="1">
                  <a:solidFill>
                    <a:srgbClr val="44546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Ensure your audience focuses on you rather than reading long texts.</a:t>
              </a:r>
            </a:p>
            <a:p>
              <a:pPr marL="826307" lvl="1" indent="-413153" algn="l">
                <a:lnSpc>
                  <a:spcPts val="2884"/>
                </a:lnSpc>
                <a:buFont typeface="Arial"/>
                <a:buChar char="•"/>
              </a:pPr>
              <a:r>
                <a:rPr lang="en-US" sz="2671" i="1">
                  <a:solidFill>
                    <a:srgbClr val="44546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It is recommended to use a maximum of 30 words per page.</a:t>
              </a:r>
            </a:p>
            <a:p>
              <a:pPr marL="826307" lvl="1" indent="-413153" algn="l">
                <a:lnSpc>
                  <a:spcPts val="2884"/>
                </a:lnSpc>
                <a:buFont typeface="Arial"/>
                <a:buChar char="•"/>
              </a:pPr>
              <a:r>
                <a:rPr lang="en-US" sz="2671" i="1">
                  <a:solidFill>
                    <a:srgbClr val="44546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It is recommended to have a maximum of 6 lines of text per page.</a:t>
              </a:r>
            </a:p>
            <a:p>
              <a:pPr marL="826307" lvl="1" indent="-413153" algn="l">
                <a:lnSpc>
                  <a:spcPts val="2884"/>
                </a:lnSpc>
              </a:pPr>
              <a:endParaRPr lang="en-US" sz="2671" i="1">
                <a:solidFill>
                  <a:srgbClr val="44546A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endParaRPr>
            </a:p>
            <a:p>
              <a:pPr marL="855002" lvl="2" indent="-285001" algn="l">
                <a:lnSpc>
                  <a:spcPts val="3084"/>
                </a:lnSpc>
                <a:buFont typeface="Arial"/>
                <a:buChar char="⚬"/>
              </a:pPr>
              <a:r>
                <a:rPr lang="en-US" sz="2856" b="1">
                  <a:solidFill>
                    <a:srgbClr val="44546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Use several simple shapes instead of one complex shape.</a:t>
              </a:r>
            </a:p>
            <a:p>
              <a:pPr marL="821544" lvl="2" indent="-273848" algn="l">
                <a:lnSpc>
                  <a:spcPts val="2884"/>
                </a:lnSpc>
                <a:buFont typeface="Arial"/>
                <a:buChar char="⚬"/>
              </a:pPr>
              <a:r>
                <a:rPr lang="en-US" sz="2671" i="1">
                  <a:solidFill>
                    <a:srgbClr val="44546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Make copies of the pages you plan to refer to again later.</a:t>
              </a:r>
            </a:p>
            <a:p>
              <a:pPr marL="821544" lvl="2" indent="-273848" algn="l">
                <a:lnSpc>
                  <a:spcPts val="2884"/>
                </a:lnSpc>
                <a:buFont typeface="Arial"/>
                <a:buChar char="⚬"/>
              </a:pPr>
              <a:r>
                <a:rPr lang="en-US" sz="2671" i="1">
                  <a:solidFill>
                    <a:srgbClr val="44546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It is recommended that you do not switch back and forth between pages during the presentation.</a:t>
              </a:r>
            </a:p>
            <a:p>
              <a:pPr marL="821544" lvl="2" indent="-273848" algn="l">
                <a:lnSpc>
                  <a:spcPts val="2884"/>
                </a:lnSpc>
                <a:buFont typeface="Arial"/>
                <a:buChar char="⚬"/>
              </a:pPr>
              <a:r>
                <a:rPr lang="en-US" sz="2671" i="1">
                  <a:solidFill>
                    <a:srgbClr val="44546A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It is recommended that you do not plan to return to a slide.</a:t>
              </a:r>
            </a:p>
            <a:p>
              <a:pPr marL="821544" lvl="2" indent="-273848" algn="l">
                <a:lnSpc>
                  <a:spcPts val="2884"/>
                </a:lnSpc>
              </a:pPr>
              <a:endParaRPr lang="en-US" sz="2671" i="1">
                <a:solidFill>
                  <a:srgbClr val="44546A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endParaRPr>
            </a:p>
            <a:p>
              <a:pPr marL="783565" lvl="2" indent="-261188" algn="l">
                <a:lnSpc>
                  <a:spcPts val="3084"/>
                </a:lnSpc>
                <a:buFont typeface="Arial"/>
                <a:buChar char="⚬"/>
              </a:pPr>
              <a:r>
                <a:rPr lang="en-US" sz="2856" b="1">
                  <a:solidFill>
                    <a:srgbClr val="44546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Since the projector will not be connected to a sound system, it is recommended that you do not use sound effects.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022569" y="2640168"/>
            <a:ext cx="4810423" cy="758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1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General Guidelines</a:t>
            </a:r>
          </a:p>
        </p:txBody>
      </p:sp>
      <p:pic>
        <p:nvPicPr>
          <p:cNvPr id="14" name="Video 13">
            <a:hlinkClick r:id="" action="ppaction://media"/>
            <a:extLst>
              <a:ext uri="{FF2B5EF4-FFF2-40B4-BE49-F238E27FC236}">
                <a16:creationId xmlns:a16="http://schemas.microsoft.com/office/drawing/2014/main" id="{A03E3B11-5E6F-2FBD-3EF1-888D73806D8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9"/>
          <a:srcRect l="21875" r="21875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25"/>
    </mc:Choice>
    <mc:Fallback>
      <p:transition spd="slow" advTm="71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390398" cy="10674094"/>
            <a:chOff x="0" y="0"/>
            <a:chExt cx="24520531" cy="14232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520531" cy="14232125"/>
            </a:xfrm>
            <a:custGeom>
              <a:avLst/>
              <a:gdLst/>
              <a:ahLst/>
              <a:cxnLst/>
              <a:rect l="l" t="t" r="r" b="b"/>
              <a:pathLst>
                <a:path w="24520531" h="14232125">
                  <a:moveTo>
                    <a:pt x="0" y="0"/>
                  </a:moveTo>
                  <a:lnTo>
                    <a:pt x="24520531" y="0"/>
                  </a:lnTo>
                  <a:lnTo>
                    <a:pt x="24520531" y="14232125"/>
                  </a:lnTo>
                  <a:lnTo>
                    <a:pt x="0" y="14232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</a:blip>
              <a:stretch>
                <a:fillRect/>
              </a:stretch>
            </a:blipFill>
          </p:spPr>
        </p:sp>
        <p:grpSp>
          <p:nvGrpSpPr>
            <p:cNvPr id="4" name="Group 4"/>
            <p:cNvGrpSpPr/>
            <p:nvPr/>
          </p:nvGrpSpPr>
          <p:grpSpPr>
            <a:xfrm>
              <a:off x="12007454" y="323692"/>
              <a:ext cx="2092453" cy="2095815"/>
              <a:chOff x="0" y="0"/>
              <a:chExt cx="2371090" cy="2374900"/>
            </a:xfrm>
          </p:grpSpPr>
          <p:sp>
            <p:nvSpPr>
              <p:cNvPr id="5" name="Freeform 5" descr="Yuvarlak Loge T"/>
              <p:cNvSpPr/>
              <p:nvPr/>
            </p:nvSpPr>
            <p:spPr>
              <a:xfrm>
                <a:off x="0" y="0"/>
                <a:ext cx="2371090" cy="2374900"/>
              </a:xfrm>
              <a:custGeom>
                <a:avLst/>
                <a:gdLst/>
                <a:ahLst/>
                <a:cxnLst/>
                <a:rect l="l" t="t" r="r" b="b"/>
                <a:pathLst>
                  <a:path w="2371090" h="237490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t="-4" b="-4"/>
                </a:stretch>
              </a:blipFill>
            </p:spPr>
          </p:sp>
        </p:grpSp>
        <p:sp>
          <p:nvSpPr>
            <p:cNvPr id="6" name="Freeform 6"/>
            <p:cNvSpPr/>
            <p:nvPr/>
          </p:nvSpPr>
          <p:spPr>
            <a:xfrm>
              <a:off x="16012070" y="323692"/>
              <a:ext cx="2513849" cy="2539899"/>
            </a:xfrm>
            <a:custGeom>
              <a:avLst/>
              <a:gdLst/>
              <a:ahLst/>
              <a:cxnLst/>
              <a:rect l="l" t="t" r="r" b="b"/>
              <a:pathLst>
                <a:path w="2513849" h="2539899">
                  <a:moveTo>
                    <a:pt x="0" y="0"/>
                  </a:moveTo>
                  <a:lnTo>
                    <a:pt x="2513849" y="0"/>
                  </a:lnTo>
                  <a:lnTo>
                    <a:pt x="2513849" y="2539900"/>
                  </a:lnTo>
                  <a:lnTo>
                    <a:pt x="0" y="2539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5011700" y="593653"/>
              <a:ext cx="5344348" cy="1647610"/>
            </a:xfrm>
            <a:custGeom>
              <a:avLst/>
              <a:gdLst/>
              <a:ahLst/>
              <a:cxnLst/>
              <a:rect l="l" t="t" r="r" b="b"/>
              <a:pathLst>
                <a:path w="5344348" h="1647610">
                  <a:moveTo>
                    <a:pt x="0" y="0"/>
                  </a:moveTo>
                  <a:lnTo>
                    <a:pt x="5344348" y="0"/>
                  </a:lnTo>
                  <a:lnTo>
                    <a:pt x="5344348" y="1647610"/>
                  </a:lnTo>
                  <a:lnTo>
                    <a:pt x="0" y="164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1516209" y="2640168"/>
            <a:ext cx="4846737" cy="758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4800" b="1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Graphs and Figures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028700" y="3033932"/>
            <a:ext cx="15995609" cy="7049432"/>
            <a:chOff x="0" y="0"/>
            <a:chExt cx="21327478" cy="939924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327473" cy="9399239"/>
            </a:xfrm>
            <a:custGeom>
              <a:avLst/>
              <a:gdLst/>
              <a:ahLst/>
              <a:cxnLst/>
              <a:rect l="l" t="t" r="r" b="b"/>
              <a:pathLst>
                <a:path w="21327473" h="9399239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6544" r="-6544"/>
              </a:stretch>
            </a:blip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21327478" cy="944686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931545" lvl="1" indent="-465772" algn="l">
                <a:lnSpc>
                  <a:spcPts val="4662"/>
                </a:lnSpc>
                <a:buFont typeface="Arial"/>
                <a:buChar char="•"/>
              </a:pPr>
              <a:r>
                <a:rPr lang="en-US" sz="4200" b="1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Simple Drawings</a:t>
              </a:r>
            </a:p>
            <a:p>
              <a:pPr marL="632936" lvl="1" indent="-316468" algn="l">
                <a:lnSpc>
                  <a:spcPts val="2830"/>
                </a:lnSpc>
                <a:buFont typeface="Arial"/>
                <a:buChar char="•"/>
              </a:pPr>
              <a:r>
                <a:rPr lang="en-US" sz="2550" i="1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Simple drawings usually give the best results.</a:t>
              </a:r>
            </a:p>
            <a:p>
              <a:pPr marL="632936" lvl="1" indent="-316468" algn="l">
                <a:lnSpc>
                  <a:spcPts val="2830"/>
                </a:lnSpc>
                <a:buFont typeface="Arial"/>
                <a:buChar char="•"/>
              </a:pPr>
              <a:r>
                <a:rPr lang="en-US" sz="2550" i="1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Make all lines thick enough.</a:t>
              </a:r>
            </a:p>
            <a:p>
              <a:pPr marL="632936" lvl="1" indent="-316468" algn="l">
                <a:lnSpc>
                  <a:spcPts val="2830"/>
                </a:lnSpc>
                <a:buFont typeface="Arial"/>
                <a:buChar char="•"/>
              </a:pPr>
              <a:r>
                <a:rPr lang="en-US" sz="2550" i="1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Use dark colors to provide high contrast.</a:t>
              </a:r>
            </a:p>
            <a:p>
              <a:pPr marL="632803" lvl="1" indent="-316401" algn="l">
                <a:lnSpc>
                  <a:spcPts val="2830"/>
                </a:lnSpc>
                <a:buFont typeface="Arial"/>
                <a:buChar char="•"/>
              </a:pPr>
              <a:r>
                <a:rPr lang="en-US" sz="2550" i="1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Dotted, dashed lines, or other special lines should be thick and distinct.</a:t>
              </a:r>
            </a:p>
            <a:p>
              <a:pPr algn="l">
                <a:lnSpc>
                  <a:spcPts val="2830"/>
                </a:lnSpc>
              </a:pPr>
              <a:endParaRPr lang="en-US" sz="2550" i="1">
                <a:solidFill>
                  <a:srgbClr val="002060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endParaRPr>
            </a:p>
            <a:p>
              <a:pPr marL="894898" lvl="1" indent="-447449" algn="l">
                <a:lnSpc>
                  <a:spcPts val="4437"/>
                </a:lnSpc>
                <a:buFont typeface="Arial"/>
                <a:buChar char="•"/>
              </a:pPr>
              <a:r>
                <a:rPr lang="en-US" sz="3997" b="1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Font and Size</a:t>
              </a:r>
            </a:p>
            <a:p>
              <a:pPr marL="632936" lvl="1" indent="-316468" algn="l">
                <a:lnSpc>
                  <a:spcPts val="2830"/>
                </a:lnSpc>
                <a:buFont typeface="Arial"/>
                <a:buChar char="•"/>
              </a:pPr>
              <a:r>
                <a:rPr lang="en-US" sz="2550" i="1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Ensure that the fonts used in the figures are larger than 24 points. Use Calibri or Arial fonts in the figures as well.</a:t>
              </a:r>
            </a:p>
            <a:p>
              <a:pPr marL="632803" lvl="1" indent="-316401" algn="l">
                <a:lnSpc>
                  <a:spcPts val="2830"/>
                </a:lnSpc>
                <a:buFont typeface="Arial"/>
                <a:buChar char="•"/>
              </a:pPr>
              <a:r>
                <a:rPr lang="en-US" sz="2550" i="1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Avoid serif fonts such as Times New Roman. These fonts are suitable for printed materials but have poor readability on screens.</a:t>
              </a:r>
            </a:p>
            <a:p>
              <a:pPr algn="l">
                <a:lnSpc>
                  <a:spcPts val="2830"/>
                </a:lnSpc>
              </a:pPr>
              <a:endParaRPr lang="en-US" sz="2550" i="1">
                <a:solidFill>
                  <a:srgbClr val="002060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endParaRPr>
            </a:p>
            <a:p>
              <a:pPr marL="822960" lvl="1" indent="-411480" algn="l">
                <a:lnSpc>
                  <a:spcPts val="3996"/>
                </a:lnSpc>
                <a:buFont typeface="Arial"/>
                <a:buChar char="•"/>
              </a:pPr>
              <a:r>
                <a:rPr lang="en-US" sz="3600" b="1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Graphics</a:t>
              </a:r>
            </a:p>
            <a:p>
              <a:pPr marL="632936" lvl="1" indent="-316468" algn="l">
                <a:lnSpc>
                  <a:spcPts val="2830"/>
                </a:lnSpc>
                <a:buFont typeface="Arial"/>
                <a:buChar char="•"/>
              </a:pPr>
              <a:r>
                <a:rPr lang="en-US" sz="2550" i="1">
                  <a:solidFill>
                    <a:srgbClr val="002060"/>
                  </a:solidFill>
                  <a:latin typeface="Aptos Italics"/>
                  <a:ea typeface="Aptos Italics"/>
                  <a:cs typeface="Aptos Italics"/>
                  <a:sym typeface="Aptos Italics"/>
                </a:rPr>
                <a:t>Imported charts may have small fonts and thin lines. </a:t>
              </a:r>
            </a:p>
            <a:p>
              <a:pPr marL="632936" lvl="1" indent="-316468" algn="l">
                <a:lnSpc>
                  <a:spcPts val="2830"/>
                </a:lnSpc>
                <a:buFont typeface="Arial"/>
                <a:buChar char="•"/>
              </a:pPr>
              <a:r>
                <a:rPr lang="en-US" sz="2550" i="1">
                  <a:solidFill>
                    <a:srgbClr val="002060"/>
                  </a:solidFill>
                  <a:latin typeface="Aptos Italics"/>
                  <a:ea typeface="Aptos Italics"/>
                  <a:cs typeface="Aptos Italics"/>
                  <a:sym typeface="Aptos Italics"/>
                </a:rPr>
                <a:t>Correct these issues in the source program where the charts were created.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845</Words>
  <Application>Microsoft Office PowerPoint</Application>
  <PresentationFormat>Özel</PresentationFormat>
  <Paragraphs>106</Paragraphs>
  <Slides>13</Slides>
  <Notes>1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3" baseType="lpstr">
      <vt:lpstr>Aptos</vt:lpstr>
      <vt:lpstr>Aptos Italics</vt:lpstr>
      <vt:lpstr>Calibri (MS) Bold Italics</vt:lpstr>
      <vt:lpstr>Calibri (MS)</vt:lpstr>
      <vt:lpstr>Aptos Bold</vt:lpstr>
      <vt:lpstr>Arial</vt:lpstr>
      <vt:lpstr>Calibri (MS) Bold</vt:lpstr>
      <vt:lpstr>Calibri</vt:lpstr>
      <vt:lpstr>Calibri (MS) Italics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XI. ASC sunum SABLONU-EN.pptx</dc:title>
  <cp:lastModifiedBy>Salih Ege Sarı</cp:lastModifiedBy>
  <cp:revision>2</cp:revision>
  <dcterms:created xsi:type="dcterms:W3CDTF">2006-08-16T00:00:00Z</dcterms:created>
  <dcterms:modified xsi:type="dcterms:W3CDTF">2026-08-08T20:18:06Z</dcterms:modified>
  <dc:identifier>DAHKS8_Oj4Y</dc:identifier>
</cp:coreProperties>
</file>